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99" r:id="rId2"/>
    <p:sldId id="486" r:id="rId3"/>
    <p:sldId id="374" r:id="rId4"/>
    <p:sldId id="395" r:id="rId5"/>
    <p:sldId id="268" r:id="rId6"/>
    <p:sldId id="433" r:id="rId7"/>
    <p:sldId id="464" r:id="rId8"/>
    <p:sldId id="331" r:id="rId9"/>
    <p:sldId id="266" r:id="rId10"/>
    <p:sldId id="267" r:id="rId11"/>
    <p:sldId id="409" r:id="rId12"/>
    <p:sldId id="41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50" d="100"/>
          <a:sy n="50" d="100"/>
        </p:scale>
        <p:origin x="62" y="2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CEB73E-81E5-4B9E-8066-F195C72C5D5C}" type="datetimeFigureOut">
              <a:rPr lang="en-GB" smtClean="0"/>
              <a:t>18/05/2025</a:t>
            </a:fld>
            <a:endParaRPr lang="en-GB"/>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47A1E1-1441-4FAB-80B8-DD3ED06C3901}" type="slidenum">
              <a:rPr lang="en-GB" smtClean="0"/>
              <a:t>‹nº›</a:t>
            </a:fld>
            <a:endParaRPr lang="en-GB"/>
          </a:p>
        </p:txBody>
      </p:sp>
    </p:spTree>
    <p:extLst>
      <p:ext uri="{BB962C8B-B14F-4D97-AF65-F5344CB8AC3E}">
        <p14:creationId xmlns:p14="http://schemas.microsoft.com/office/powerpoint/2010/main" val="748405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7948C168-B6C3-4019-B746-95273984A12A}" type="slidenum">
              <a:rPr lang="pt-PT" smtClean="0"/>
              <a:t>1</a:t>
            </a:fld>
            <a:endParaRPr lang="pt-PT"/>
          </a:p>
        </p:txBody>
      </p:sp>
    </p:spTree>
    <p:extLst>
      <p:ext uri="{BB962C8B-B14F-4D97-AF65-F5344CB8AC3E}">
        <p14:creationId xmlns:p14="http://schemas.microsoft.com/office/powerpoint/2010/main" val="2252411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7948C168-B6C3-4019-B746-95273984A12A}" type="slidenum">
              <a:rPr lang="pt-PT" smtClean="0"/>
              <a:t>4</a:t>
            </a:fld>
            <a:endParaRPr lang="pt-PT"/>
          </a:p>
        </p:txBody>
      </p:sp>
    </p:spTree>
    <p:extLst>
      <p:ext uri="{BB962C8B-B14F-4D97-AF65-F5344CB8AC3E}">
        <p14:creationId xmlns:p14="http://schemas.microsoft.com/office/powerpoint/2010/main" val="10237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pt-PT"/>
          </a:p>
        </p:txBody>
      </p:sp>
      <p:sp>
        <p:nvSpPr>
          <p:cNvPr id="4" name="Slide Number Placeholder 3"/>
          <p:cNvSpPr>
            <a:spLocks noGrp="1"/>
          </p:cNvSpPr>
          <p:nvPr>
            <p:ph type="sldNum" sz="quarter" idx="10"/>
          </p:nvPr>
        </p:nvSpPr>
        <p:spPr bwMode="auto"/>
        <p:txBody>
          <a:bodyPr/>
          <a:lstStyle/>
          <a:p>
            <a:pPr>
              <a:defRPr/>
            </a:pPr>
            <a:fld id="{7948C168-B6C3-4019-B746-95273984A12A}" type="slidenum">
              <a:rPr lang="pt-PT"/>
              <a:t>9</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lang="pt-PT"/>
          </a:p>
        </p:txBody>
      </p:sp>
      <p:sp>
        <p:nvSpPr>
          <p:cNvPr id="4" name="Slide Number Placeholder 3"/>
          <p:cNvSpPr>
            <a:spLocks noGrp="1"/>
          </p:cNvSpPr>
          <p:nvPr>
            <p:ph type="sldNum" sz="quarter" idx="10"/>
          </p:nvPr>
        </p:nvSpPr>
        <p:spPr bwMode="auto"/>
        <p:txBody>
          <a:bodyPr/>
          <a:lstStyle/>
          <a:p>
            <a:pPr>
              <a:defRPr/>
            </a:pPr>
            <a:fld id="{7948C168-B6C3-4019-B746-95273984A12A}" type="slidenum">
              <a:rPr lang="pt-PT"/>
              <a:t>10</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7948C168-B6C3-4019-B746-95273984A12A}" type="slidenum">
              <a:rPr lang="pt-PT" smtClean="0"/>
              <a:t>11</a:t>
            </a:fld>
            <a:endParaRPr lang="pt-PT"/>
          </a:p>
        </p:txBody>
      </p:sp>
    </p:spTree>
    <p:extLst>
      <p:ext uri="{BB962C8B-B14F-4D97-AF65-F5344CB8AC3E}">
        <p14:creationId xmlns:p14="http://schemas.microsoft.com/office/powerpoint/2010/main" val="3704342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7948C168-B6C3-4019-B746-95273984A12A}" type="slidenum">
              <a:rPr lang="pt-PT" smtClean="0"/>
              <a:t>12</a:t>
            </a:fld>
            <a:endParaRPr lang="pt-PT"/>
          </a:p>
        </p:txBody>
      </p:sp>
    </p:spTree>
    <p:extLst>
      <p:ext uri="{BB962C8B-B14F-4D97-AF65-F5344CB8AC3E}">
        <p14:creationId xmlns:p14="http://schemas.microsoft.com/office/powerpoint/2010/main" val="4271691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05E269-6A14-81E6-883C-FB2457600587}"/>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endParaRPr lang="en-GB"/>
          </a:p>
        </p:txBody>
      </p:sp>
      <p:sp>
        <p:nvSpPr>
          <p:cNvPr id="3" name="Subtítulo 2">
            <a:extLst>
              <a:ext uri="{FF2B5EF4-FFF2-40B4-BE49-F238E27FC236}">
                <a16:creationId xmlns:a16="http://schemas.microsoft.com/office/drawing/2014/main" id="{81C227CF-E9E0-E2DF-83B1-116EF95CA7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endParaRPr lang="en-GB"/>
          </a:p>
        </p:txBody>
      </p:sp>
      <p:sp>
        <p:nvSpPr>
          <p:cNvPr id="4" name="Marcador de Posição da Data 3">
            <a:extLst>
              <a:ext uri="{FF2B5EF4-FFF2-40B4-BE49-F238E27FC236}">
                <a16:creationId xmlns:a16="http://schemas.microsoft.com/office/drawing/2014/main" id="{2CDDA2AD-AC90-B0CA-709F-043B06566CAE}"/>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322FF94B-68F3-231C-5085-B90FA4667076}"/>
              </a:ext>
            </a:extLst>
          </p:cNvPr>
          <p:cNvSpPr>
            <a:spLocks noGrp="1"/>
          </p:cNvSpPr>
          <p:nvPr>
            <p:ph type="ftr" sz="quarter" idx="11"/>
          </p:nvPr>
        </p:nvSpPr>
        <p:spPr/>
        <p:txBody>
          <a:bodyPr/>
          <a:lstStyle/>
          <a:p>
            <a:endParaRPr lang="en-GB"/>
          </a:p>
        </p:txBody>
      </p:sp>
      <p:sp>
        <p:nvSpPr>
          <p:cNvPr id="6" name="Marcador de Posição do Número do Diapositivo 5">
            <a:extLst>
              <a:ext uri="{FF2B5EF4-FFF2-40B4-BE49-F238E27FC236}">
                <a16:creationId xmlns:a16="http://schemas.microsoft.com/office/drawing/2014/main" id="{26A4A01A-EA9E-0362-3B2E-AF4C3DBC20F9}"/>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1371248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022CA9-960E-9FEE-7914-0A8E38813D30}"/>
              </a:ext>
            </a:extLst>
          </p:cNvPr>
          <p:cNvSpPr>
            <a:spLocks noGrp="1"/>
          </p:cNvSpPr>
          <p:nvPr>
            <p:ph type="title"/>
          </p:nvPr>
        </p:nvSpPr>
        <p:spPr/>
        <p:txBody>
          <a:bodyPr/>
          <a:lstStyle/>
          <a:p>
            <a:r>
              <a:rPr lang="pt-PT"/>
              <a:t>Clique para editar o estilo de título do Modelo Global</a:t>
            </a:r>
            <a:endParaRPr lang="en-GB"/>
          </a:p>
        </p:txBody>
      </p:sp>
      <p:sp>
        <p:nvSpPr>
          <p:cNvPr id="3" name="Marcador de Posição de Texto Vertical 2">
            <a:extLst>
              <a:ext uri="{FF2B5EF4-FFF2-40B4-BE49-F238E27FC236}">
                <a16:creationId xmlns:a16="http://schemas.microsoft.com/office/drawing/2014/main" id="{BB0A0EDD-F405-1692-2558-0BB4EBE5BC54}"/>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a Data 3">
            <a:extLst>
              <a:ext uri="{FF2B5EF4-FFF2-40B4-BE49-F238E27FC236}">
                <a16:creationId xmlns:a16="http://schemas.microsoft.com/office/drawing/2014/main" id="{3485A442-44A0-7675-FA42-BA647023429D}"/>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694F9D95-10C1-6150-903B-330BD2A4B5FC}"/>
              </a:ext>
            </a:extLst>
          </p:cNvPr>
          <p:cNvSpPr>
            <a:spLocks noGrp="1"/>
          </p:cNvSpPr>
          <p:nvPr>
            <p:ph type="ftr" sz="quarter" idx="11"/>
          </p:nvPr>
        </p:nvSpPr>
        <p:spPr/>
        <p:txBody>
          <a:bodyPr/>
          <a:lstStyle/>
          <a:p>
            <a:endParaRPr lang="en-GB"/>
          </a:p>
        </p:txBody>
      </p:sp>
      <p:sp>
        <p:nvSpPr>
          <p:cNvPr id="6" name="Marcador de Posição do Número do Diapositivo 5">
            <a:extLst>
              <a:ext uri="{FF2B5EF4-FFF2-40B4-BE49-F238E27FC236}">
                <a16:creationId xmlns:a16="http://schemas.microsoft.com/office/drawing/2014/main" id="{9C978FFA-655C-B499-EDED-9A1D231FF2AC}"/>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3407393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A689146-ADFB-D2ED-53F5-07F07C3EDE5F}"/>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endParaRPr lang="en-GB"/>
          </a:p>
        </p:txBody>
      </p:sp>
      <p:sp>
        <p:nvSpPr>
          <p:cNvPr id="3" name="Marcador de Posição de Texto Vertical 2">
            <a:extLst>
              <a:ext uri="{FF2B5EF4-FFF2-40B4-BE49-F238E27FC236}">
                <a16:creationId xmlns:a16="http://schemas.microsoft.com/office/drawing/2014/main" id="{8BB60514-6B51-A893-3A7E-5E77D2B0CF17}"/>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a Data 3">
            <a:extLst>
              <a:ext uri="{FF2B5EF4-FFF2-40B4-BE49-F238E27FC236}">
                <a16:creationId xmlns:a16="http://schemas.microsoft.com/office/drawing/2014/main" id="{73FFD761-9AEB-F34D-F667-E973A6F61928}"/>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D3941AA5-1E3E-F159-A8FC-42C5589CB7C5}"/>
              </a:ext>
            </a:extLst>
          </p:cNvPr>
          <p:cNvSpPr>
            <a:spLocks noGrp="1"/>
          </p:cNvSpPr>
          <p:nvPr>
            <p:ph type="ftr" sz="quarter" idx="11"/>
          </p:nvPr>
        </p:nvSpPr>
        <p:spPr/>
        <p:txBody>
          <a:bodyPr/>
          <a:lstStyle/>
          <a:p>
            <a:endParaRPr lang="en-GB"/>
          </a:p>
        </p:txBody>
      </p:sp>
      <p:sp>
        <p:nvSpPr>
          <p:cNvPr id="6" name="Marcador de Posição do Número do Diapositivo 5">
            <a:extLst>
              <a:ext uri="{FF2B5EF4-FFF2-40B4-BE49-F238E27FC236}">
                <a16:creationId xmlns:a16="http://schemas.microsoft.com/office/drawing/2014/main" id="{1CC0A22A-19C9-21FF-7ECC-22E58AA00E24}"/>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2836748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38B209-422E-E66C-37A2-E8518AB01D91}"/>
              </a:ext>
            </a:extLst>
          </p:cNvPr>
          <p:cNvSpPr>
            <a:spLocks noGrp="1"/>
          </p:cNvSpPr>
          <p:nvPr>
            <p:ph type="title"/>
          </p:nvPr>
        </p:nvSpPr>
        <p:spPr/>
        <p:txBody>
          <a:bodyPr/>
          <a:lstStyle/>
          <a:p>
            <a:r>
              <a:rPr lang="pt-PT"/>
              <a:t>Clique para editar o estilo de título do Modelo Global</a:t>
            </a:r>
            <a:endParaRPr lang="en-GB"/>
          </a:p>
        </p:txBody>
      </p:sp>
      <p:sp>
        <p:nvSpPr>
          <p:cNvPr id="3" name="Marcador de Posição de Conteúdo 2">
            <a:extLst>
              <a:ext uri="{FF2B5EF4-FFF2-40B4-BE49-F238E27FC236}">
                <a16:creationId xmlns:a16="http://schemas.microsoft.com/office/drawing/2014/main" id="{A8EF2A3B-3DFD-ADE4-DC17-EA29A428A8A8}"/>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a Data 3">
            <a:extLst>
              <a:ext uri="{FF2B5EF4-FFF2-40B4-BE49-F238E27FC236}">
                <a16:creationId xmlns:a16="http://schemas.microsoft.com/office/drawing/2014/main" id="{031E94E6-1017-3D14-EC51-8E3F3D30AD52}"/>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1C058277-62B7-3D99-347D-B28EF730F57F}"/>
              </a:ext>
            </a:extLst>
          </p:cNvPr>
          <p:cNvSpPr>
            <a:spLocks noGrp="1"/>
          </p:cNvSpPr>
          <p:nvPr>
            <p:ph type="ftr" sz="quarter" idx="11"/>
          </p:nvPr>
        </p:nvSpPr>
        <p:spPr/>
        <p:txBody>
          <a:bodyPr/>
          <a:lstStyle/>
          <a:p>
            <a:endParaRPr lang="en-GB"/>
          </a:p>
        </p:txBody>
      </p:sp>
      <p:sp>
        <p:nvSpPr>
          <p:cNvPr id="6" name="Marcador de Posição do Número do Diapositivo 5">
            <a:extLst>
              <a:ext uri="{FF2B5EF4-FFF2-40B4-BE49-F238E27FC236}">
                <a16:creationId xmlns:a16="http://schemas.microsoft.com/office/drawing/2014/main" id="{09F067DD-123B-F6CD-B686-45489CA663A6}"/>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2755062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21A1A0-B075-1264-F40D-E196BF324568}"/>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endParaRPr lang="en-GB"/>
          </a:p>
        </p:txBody>
      </p:sp>
      <p:sp>
        <p:nvSpPr>
          <p:cNvPr id="3" name="Marcador de Posição do Texto 2">
            <a:extLst>
              <a:ext uri="{FF2B5EF4-FFF2-40B4-BE49-F238E27FC236}">
                <a16:creationId xmlns:a16="http://schemas.microsoft.com/office/drawing/2014/main" id="{E15A10F7-3B35-37D6-A301-E261FF15ACA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DC9CAEF3-174E-C33C-E9F7-D7D17805B2E1}"/>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13B8D315-5D37-EB00-D6A4-DD2FC4DFFFDC}"/>
              </a:ext>
            </a:extLst>
          </p:cNvPr>
          <p:cNvSpPr>
            <a:spLocks noGrp="1"/>
          </p:cNvSpPr>
          <p:nvPr>
            <p:ph type="ftr" sz="quarter" idx="11"/>
          </p:nvPr>
        </p:nvSpPr>
        <p:spPr/>
        <p:txBody>
          <a:bodyPr/>
          <a:lstStyle/>
          <a:p>
            <a:endParaRPr lang="en-GB"/>
          </a:p>
        </p:txBody>
      </p:sp>
      <p:sp>
        <p:nvSpPr>
          <p:cNvPr id="6" name="Marcador de Posição do Número do Diapositivo 5">
            <a:extLst>
              <a:ext uri="{FF2B5EF4-FFF2-40B4-BE49-F238E27FC236}">
                <a16:creationId xmlns:a16="http://schemas.microsoft.com/office/drawing/2014/main" id="{88D9F700-C363-4AD0-7E08-7D46B9DBF090}"/>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3073033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D6CB24-CA8F-21CE-6803-B12C49E527D1}"/>
              </a:ext>
            </a:extLst>
          </p:cNvPr>
          <p:cNvSpPr>
            <a:spLocks noGrp="1"/>
          </p:cNvSpPr>
          <p:nvPr>
            <p:ph type="title"/>
          </p:nvPr>
        </p:nvSpPr>
        <p:spPr/>
        <p:txBody>
          <a:bodyPr/>
          <a:lstStyle/>
          <a:p>
            <a:r>
              <a:rPr lang="pt-PT"/>
              <a:t>Clique para editar o estilo de título do Modelo Global</a:t>
            </a:r>
            <a:endParaRPr lang="en-GB"/>
          </a:p>
        </p:txBody>
      </p:sp>
      <p:sp>
        <p:nvSpPr>
          <p:cNvPr id="3" name="Marcador de Posição de Conteúdo 2">
            <a:extLst>
              <a:ext uri="{FF2B5EF4-FFF2-40B4-BE49-F238E27FC236}">
                <a16:creationId xmlns:a16="http://schemas.microsoft.com/office/drawing/2014/main" id="{E484FF06-6D17-8440-78A7-D49160ACE011}"/>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e Conteúdo 3">
            <a:extLst>
              <a:ext uri="{FF2B5EF4-FFF2-40B4-BE49-F238E27FC236}">
                <a16:creationId xmlns:a16="http://schemas.microsoft.com/office/drawing/2014/main" id="{3FC56448-E534-B6B2-649B-B08828AAA1BF}"/>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5" name="Marcador de Posição da Data 4">
            <a:extLst>
              <a:ext uri="{FF2B5EF4-FFF2-40B4-BE49-F238E27FC236}">
                <a16:creationId xmlns:a16="http://schemas.microsoft.com/office/drawing/2014/main" id="{545A55D0-64B6-2DBC-0C83-7E73893723B6}"/>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6" name="Marcador de Posição do Rodapé 5">
            <a:extLst>
              <a:ext uri="{FF2B5EF4-FFF2-40B4-BE49-F238E27FC236}">
                <a16:creationId xmlns:a16="http://schemas.microsoft.com/office/drawing/2014/main" id="{7EA5EECE-E8EC-7D51-DD76-D3F0FD4B6FED}"/>
              </a:ext>
            </a:extLst>
          </p:cNvPr>
          <p:cNvSpPr>
            <a:spLocks noGrp="1"/>
          </p:cNvSpPr>
          <p:nvPr>
            <p:ph type="ftr" sz="quarter" idx="11"/>
          </p:nvPr>
        </p:nvSpPr>
        <p:spPr/>
        <p:txBody>
          <a:bodyPr/>
          <a:lstStyle/>
          <a:p>
            <a:endParaRPr lang="en-GB"/>
          </a:p>
        </p:txBody>
      </p:sp>
      <p:sp>
        <p:nvSpPr>
          <p:cNvPr id="7" name="Marcador de Posição do Número do Diapositivo 6">
            <a:extLst>
              <a:ext uri="{FF2B5EF4-FFF2-40B4-BE49-F238E27FC236}">
                <a16:creationId xmlns:a16="http://schemas.microsoft.com/office/drawing/2014/main" id="{01866136-6582-D35A-DFAB-3F2223589076}"/>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631202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69E0C4-76AE-8674-853D-4C7B1C546AA1}"/>
              </a:ext>
            </a:extLst>
          </p:cNvPr>
          <p:cNvSpPr>
            <a:spLocks noGrp="1"/>
          </p:cNvSpPr>
          <p:nvPr>
            <p:ph type="title"/>
          </p:nvPr>
        </p:nvSpPr>
        <p:spPr>
          <a:xfrm>
            <a:off x="839788" y="365125"/>
            <a:ext cx="10515600" cy="1325563"/>
          </a:xfrm>
        </p:spPr>
        <p:txBody>
          <a:bodyPr/>
          <a:lstStyle/>
          <a:p>
            <a:r>
              <a:rPr lang="pt-PT"/>
              <a:t>Clique para editar o estilo de título do Modelo Global</a:t>
            </a:r>
            <a:endParaRPr lang="en-GB"/>
          </a:p>
        </p:txBody>
      </p:sp>
      <p:sp>
        <p:nvSpPr>
          <p:cNvPr id="3" name="Marcador de Posição do Texto 2">
            <a:extLst>
              <a:ext uri="{FF2B5EF4-FFF2-40B4-BE49-F238E27FC236}">
                <a16:creationId xmlns:a16="http://schemas.microsoft.com/office/drawing/2014/main" id="{24D97B2A-C3E3-5135-1FF7-4E087DE033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9E5FF739-A9A7-9E21-2178-854907E1C22A}"/>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5" name="Marcador de Posição do Texto 4">
            <a:extLst>
              <a:ext uri="{FF2B5EF4-FFF2-40B4-BE49-F238E27FC236}">
                <a16:creationId xmlns:a16="http://schemas.microsoft.com/office/drawing/2014/main" id="{10CBDD2E-6C7F-FC3C-2EC4-8C292BDC62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F212AA97-88DE-C67B-4E60-4C071B6C1896}"/>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7" name="Marcador de Posição da Data 6">
            <a:extLst>
              <a:ext uri="{FF2B5EF4-FFF2-40B4-BE49-F238E27FC236}">
                <a16:creationId xmlns:a16="http://schemas.microsoft.com/office/drawing/2014/main" id="{ED67D474-7129-C90E-B19E-A28AE036838E}"/>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8" name="Marcador de Posição do Rodapé 7">
            <a:extLst>
              <a:ext uri="{FF2B5EF4-FFF2-40B4-BE49-F238E27FC236}">
                <a16:creationId xmlns:a16="http://schemas.microsoft.com/office/drawing/2014/main" id="{62D3F59D-603F-2080-2FE2-969D4E504238}"/>
              </a:ext>
            </a:extLst>
          </p:cNvPr>
          <p:cNvSpPr>
            <a:spLocks noGrp="1"/>
          </p:cNvSpPr>
          <p:nvPr>
            <p:ph type="ftr" sz="quarter" idx="11"/>
          </p:nvPr>
        </p:nvSpPr>
        <p:spPr/>
        <p:txBody>
          <a:bodyPr/>
          <a:lstStyle/>
          <a:p>
            <a:endParaRPr lang="en-GB"/>
          </a:p>
        </p:txBody>
      </p:sp>
      <p:sp>
        <p:nvSpPr>
          <p:cNvPr id="9" name="Marcador de Posição do Número do Diapositivo 8">
            <a:extLst>
              <a:ext uri="{FF2B5EF4-FFF2-40B4-BE49-F238E27FC236}">
                <a16:creationId xmlns:a16="http://schemas.microsoft.com/office/drawing/2014/main" id="{A3374F6A-16DA-CCB4-E942-DB46976AEE5D}"/>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3856641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1ABEAE-899E-7244-D01B-FB4B34AF8EDD}"/>
              </a:ext>
            </a:extLst>
          </p:cNvPr>
          <p:cNvSpPr>
            <a:spLocks noGrp="1"/>
          </p:cNvSpPr>
          <p:nvPr>
            <p:ph type="title"/>
          </p:nvPr>
        </p:nvSpPr>
        <p:spPr/>
        <p:txBody>
          <a:bodyPr/>
          <a:lstStyle/>
          <a:p>
            <a:r>
              <a:rPr lang="pt-PT"/>
              <a:t>Clique para editar o estilo de título do Modelo Global</a:t>
            </a:r>
            <a:endParaRPr lang="en-GB"/>
          </a:p>
        </p:txBody>
      </p:sp>
      <p:sp>
        <p:nvSpPr>
          <p:cNvPr id="3" name="Marcador de Posição da Data 2">
            <a:extLst>
              <a:ext uri="{FF2B5EF4-FFF2-40B4-BE49-F238E27FC236}">
                <a16:creationId xmlns:a16="http://schemas.microsoft.com/office/drawing/2014/main" id="{100EAE7A-8F05-4535-8795-695496CB7EE1}"/>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4" name="Marcador de Posição do Rodapé 3">
            <a:extLst>
              <a:ext uri="{FF2B5EF4-FFF2-40B4-BE49-F238E27FC236}">
                <a16:creationId xmlns:a16="http://schemas.microsoft.com/office/drawing/2014/main" id="{2FA5EBA1-4850-5032-21FF-D4EC3A9E3ED1}"/>
              </a:ext>
            </a:extLst>
          </p:cNvPr>
          <p:cNvSpPr>
            <a:spLocks noGrp="1"/>
          </p:cNvSpPr>
          <p:nvPr>
            <p:ph type="ftr" sz="quarter" idx="11"/>
          </p:nvPr>
        </p:nvSpPr>
        <p:spPr/>
        <p:txBody>
          <a:bodyPr/>
          <a:lstStyle/>
          <a:p>
            <a:endParaRPr lang="en-GB"/>
          </a:p>
        </p:txBody>
      </p:sp>
      <p:sp>
        <p:nvSpPr>
          <p:cNvPr id="5" name="Marcador de Posição do Número do Diapositivo 4">
            <a:extLst>
              <a:ext uri="{FF2B5EF4-FFF2-40B4-BE49-F238E27FC236}">
                <a16:creationId xmlns:a16="http://schemas.microsoft.com/office/drawing/2014/main" id="{4EEC5E70-1AC2-45FE-A087-B007F68F48AD}"/>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3440997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5C2D8725-B286-DABE-0B58-46267A09599E}"/>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3" name="Marcador de Posição do Rodapé 2">
            <a:extLst>
              <a:ext uri="{FF2B5EF4-FFF2-40B4-BE49-F238E27FC236}">
                <a16:creationId xmlns:a16="http://schemas.microsoft.com/office/drawing/2014/main" id="{4C29E106-3DC5-2E79-B581-17C37A7015F2}"/>
              </a:ext>
            </a:extLst>
          </p:cNvPr>
          <p:cNvSpPr>
            <a:spLocks noGrp="1"/>
          </p:cNvSpPr>
          <p:nvPr>
            <p:ph type="ftr" sz="quarter" idx="11"/>
          </p:nvPr>
        </p:nvSpPr>
        <p:spPr/>
        <p:txBody>
          <a:bodyPr/>
          <a:lstStyle/>
          <a:p>
            <a:endParaRPr lang="en-GB"/>
          </a:p>
        </p:txBody>
      </p:sp>
      <p:sp>
        <p:nvSpPr>
          <p:cNvPr id="4" name="Marcador de Posição do Número do Diapositivo 3">
            <a:extLst>
              <a:ext uri="{FF2B5EF4-FFF2-40B4-BE49-F238E27FC236}">
                <a16:creationId xmlns:a16="http://schemas.microsoft.com/office/drawing/2014/main" id="{5B550AE2-CCAA-FE3F-0060-93343EC17CD9}"/>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3089671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890230-D36F-E9F5-4FC5-9DA5DB4989F3}"/>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endParaRPr lang="en-GB"/>
          </a:p>
        </p:txBody>
      </p:sp>
      <p:sp>
        <p:nvSpPr>
          <p:cNvPr id="3" name="Marcador de Posição de Conteúdo 2">
            <a:extLst>
              <a:ext uri="{FF2B5EF4-FFF2-40B4-BE49-F238E27FC236}">
                <a16:creationId xmlns:a16="http://schemas.microsoft.com/office/drawing/2014/main" id="{58EE7786-1C47-82C1-EA66-B5E0DC0AA7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o Texto 3">
            <a:extLst>
              <a:ext uri="{FF2B5EF4-FFF2-40B4-BE49-F238E27FC236}">
                <a16:creationId xmlns:a16="http://schemas.microsoft.com/office/drawing/2014/main" id="{687746A9-6FE1-AB99-C487-5E550FD3A4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DE22BF52-DB1E-D8AA-75C9-8B217519D7BA}"/>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6" name="Marcador de Posição do Rodapé 5">
            <a:extLst>
              <a:ext uri="{FF2B5EF4-FFF2-40B4-BE49-F238E27FC236}">
                <a16:creationId xmlns:a16="http://schemas.microsoft.com/office/drawing/2014/main" id="{8BE84A04-1EA5-BD98-F5FF-456F4B5B1CBC}"/>
              </a:ext>
            </a:extLst>
          </p:cNvPr>
          <p:cNvSpPr>
            <a:spLocks noGrp="1"/>
          </p:cNvSpPr>
          <p:nvPr>
            <p:ph type="ftr" sz="quarter" idx="11"/>
          </p:nvPr>
        </p:nvSpPr>
        <p:spPr/>
        <p:txBody>
          <a:bodyPr/>
          <a:lstStyle/>
          <a:p>
            <a:endParaRPr lang="en-GB"/>
          </a:p>
        </p:txBody>
      </p:sp>
      <p:sp>
        <p:nvSpPr>
          <p:cNvPr id="7" name="Marcador de Posição do Número do Diapositivo 6">
            <a:extLst>
              <a:ext uri="{FF2B5EF4-FFF2-40B4-BE49-F238E27FC236}">
                <a16:creationId xmlns:a16="http://schemas.microsoft.com/office/drawing/2014/main" id="{C2FE4C22-A868-1606-F7BD-C53D930EA7C4}"/>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1678173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140CA3-5392-D658-0CBE-4416AB616C6A}"/>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endParaRPr lang="en-GB"/>
          </a:p>
        </p:txBody>
      </p:sp>
      <p:sp>
        <p:nvSpPr>
          <p:cNvPr id="3" name="Marcador de Posição da Imagem 2">
            <a:extLst>
              <a:ext uri="{FF2B5EF4-FFF2-40B4-BE49-F238E27FC236}">
                <a16:creationId xmlns:a16="http://schemas.microsoft.com/office/drawing/2014/main" id="{D59E431A-1BD2-7D25-AB4C-2E4F823F9C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Marcador de Posição do Texto 3">
            <a:extLst>
              <a:ext uri="{FF2B5EF4-FFF2-40B4-BE49-F238E27FC236}">
                <a16:creationId xmlns:a16="http://schemas.microsoft.com/office/drawing/2014/main" id="{8BD777F8-3349-6185-8DBF-32DDAA9CFC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32F2BD3B-F8B7-8F5E-3583-F0D3D9F564FE}"/>
              </a:ext>
            </a:extLst>
          </p:cNvPr>
          <p:cNvSpPr>
            <a:spLocks noGrp="1"/>
          </p:cNvSpPr>
          <p:nvPr>
            <p:ph type="dt" sz="half" idx="10"/>
          </p:nvPr>
        </p:nvSpPr>
        <p:spPr/>
        <p:txBody>
          <a:bodyPr/>
          <a:lstStyle/>
          <a:p>
            <a:fld id="{68B367CF-857D-485B-8FF5-97206D9CE080}" type="datetimeFigureOut">
              <a:rPr lang="en-GB" smtClean="0"/>
              <a:t>18/05/2025</a:t>
            </a:fld>
            <a:endParaRPr lang="en-GB"/>
          </a:p>
        </p:txBody>
      </p:sp>
      <p:sp>
        <p:nvSpPr>
          <p:cNvPr id="6" name="Marcador de Posição do Rodapé 5">
            <a:extLst>
              <a:ext uri="{FF2B5EF4-FFF2-40B4-BE49-F238E27FC236}">
                <a16:creationId xmlns:a16="http://schemas.microsoft.com/office/drawing/2014/main" id="{A7C717CF-FFD7-7CAF-45D0-0A5AD45DDC34}"/>
              </a:ext>
            </a:extLst>
          </p:cNvPr>
          <p:cNvSpPr>
            <a:spLocks noGrp="1"/>
          </p:cNvSpPr>
          <p:nvPr>
            <p:ph type="ftr" sz="quarter" idx="11"/>
          </p:nvPr>
        </p:nvSpPr>
        <p:spPr/>
        <p:txBody>
          <a:bodyPr/>
          <a:lstStyle/>
          <a:p>
            <a:endParaRPr lang="en-GB"/>
          </a:p>
        </p:txBody>
      </p:sp>
      <p:sp>
        <p:nvSpPr>
          <p:cNvPr id="7" name="Marcador de Posição do Número do Diapositivo 6">
            <a:extLst>
              <a:ext uri="{FF2B5EF4-FFF2-40B4-BE49-F238E27FC236}">
                <a16:creationId xmlns:a16="http://schemas.microsoft.com/office/drawing/2014/main" id="{BD358153-B75E-EFAF-35EF-2F5283DA1320}"/>
              </a:ext>
            </a:extLst>
          </p:cNvPr>
          <p:cNvSpPr>
            <a:spLocks noGrp="1"/>
          </p:cNvSpPr>
          <p:nvPr>
            <p:ph type="sldNum" sz="quarter" idx="12"/>
          </p:nvPr>
        </p:nvSpPr>
        <p:spPr/>
        <p:txBody>
          <a:bodyPr/>
          <a:lstStyle/>
          <a:p>
            <a:fld id="{7FF951CA-F2B9-4715-87CB-BAFDCC0BDA0E}" type="slidenum">
              <a:rPr lang="en-GB" smtClean="0"/>
              <a:t>‹nº›</a:t>
            </a:fld>
            <a:endParaRPr lang="en-GB"/>
          </a:p>
        </p:txBody>
      </p:sp>
    </p:spTree>
    <p:extLst>
      <p:ext uri="{BB962C8B-B14F-4D97-AF65-F5344CB8AC3E}">
        <p14:creationId xmlns:p14="http://schemas.microsoft.com/office/powerpoint/2010/main" val="2024401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18E753EE-15E3-4681-DFA2-8C1A1EBE9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endParaRPr lang="en-GB"/>
          </a:p>
        </p:txBody>
      </p:sp>
      <p:sp>
        <p:nvSpPr>
          <p:cNvPr id="3" name="Marcador de Posição do Texto 2">
            <a:extLst>
              <a:ext uri="{FF2B5EF4-FFF2-40B4-BE49-F238E27FC236}">
                <a16:creationId xmlns:a16="http://schemas.microsoft.com/office/drawing/2014/main" id="{A45E1422-C855-4237-BFBE-B5621EB615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endParaRPr lang="en-GB"/>
          </a:p>
        </p:txBody>
      </p:sp>
      <p:sp>
        <p:nvSpPr>
          <p:cNvPr id="4" name="Marcador de Posição da Data 3">
            <a:extLst>
              <a:ext uri="{FF2B5EF4-FFF2-40B4-BE49-F238E27FC236}">
                <a16:creationId xmlns:a16="http://schemas.microsoft.com/office/drawing/2014/main" id="{325B817F-9915-557D-BB22-77D34FE102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8B367CF-857D-485B-8FF5-97206D9CE080}" type="datetimeFigureOut">
              <a:rPr lang="en-GB" smtClean="0"/>
              <a:t>18/05/2025</a:t>
            </a:fld>
            <a:endParaRPr lang="en-GB"/>
          </a:p>
        </p:txBody>
      </p:sp>
      <p:sp>
        <p:nvSpPr>
          <p:cNvPr id="5" name="Marcador de Posição do Rodapé 4">
            <a:extLst>
              <a:ext uri="{FF2B5EF4-FFF2-40B4-BE49-F238E27FC236}">
                <a16:creationId xmlns:a16="http://schemas.microsoft.com/office/drawing/2014/main" id="{5D8ADA9F-CE27-C9CB-1CA1-CC49FB66DB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Marcador de Posição do Número do Diapositivo 5">
            <a:extLst>
              <a:ext uri="{FF2B5EF4-FFF2-40B4-BE49-F238E27FC236}">
                <a16:creationId xmlns:a16="http://schemas.microsoft.com/office/drawing/2014/main" id="{3C607518-12BB-5B98-8418-446563FF93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FF951CA-F2B9-4715-87CB-BAFDCC0BDA0E}" type="slidenum">
              <a:rPr lang="en-GB" smtClean="0"/>
              <a:t>‹nº›</a:t>
            </a:fld>
            <a:endParaRPr lang="en-GB"/>
          </a:p>
        </p:txBody>
      </p:sp>
    </p:spTree>
    <p:extLst>
      <p:ext uri="{BB962C8B-B14F-4D97-AF65-F5344CB8AC3E}">
        <p14:creationId xmlns:p14="http://schemas.microsoft.com/office/powerpoint/2010/main" val="2837406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49886" y="174172"/>
            <a:ext cx="4826000" cy="461665"/>
          </a:xfrm>
          <a:prstGeom prst="rect">
            <a:avLst/>
          </a:prstGeom>
          <a:noFill/>
        </p:spPr>
        <p:txBody>
          <a:bodyPr wrap="square" rtlCol="0">
            <a:spAutoFit/>
          </a:bodyPr>
          <a:lstStyle/>
          <a:p>
            <a:r>
              <a:rPr lang="pt-PT" sz="2400" b="1" dirty="0"/>
              <a:t>5-9 </a:t>
            </a:r>
            <a:r>
              <a:rPr lang="pt-PT" sz="2400" b="1" dirty="0" err="1"/>
              <a:t>years</a:t>
            </a:r>
            <a:r>
              <a:rPr lang="pt-PT" sz="2400" b="1" dirty="0"/>
              <a:t> </a:t>
            </a:r>
            <a:r>
              <a:rPr lang="pt-PT" sz="2400" b="1" dirty="0" err="1"/>
              <a:t>old</a:t>
            </a:r>
            <a:r>
              <a:rPr lang="pt-PT" sz="2400" b="1" dirty="0"/>
              <a:t> – </a:t>
            </a:r>
            <a:r>
              <a:rPr lang="pt-PT" sz="2400" b="1" dirty="0" err="1"/>
              <a:t>Xiaobei</a:t>
            </a:r>
            <a:r>
              <a:rPr lang="pt-PT" sz="2400" b="1" dirty="0"/>
              <a:t> Cai, China</a:t>
            </a:r>
          </a:p>
        </p:txBody>
      </p:sp>
      <p:sp>
        <p:nvSpPr>
          <p:cNvPr id="4" name="TextBox 3"/>
          <p:cNvSpPr txBox="1"/>
          <p:nvPr/>
        </p:nvSpPr>
        <p:spPr>
          <a:xfrm>
            <a:off x="7249886" y="1683763"/>
            <a:ext cx="4826000" cy="1631216"/>
          </a:xfrm>
          <a:prstGeom prst="rect">
            <a:avLst/>
          </a:prstGeom>
          <a:noFill/>
        </p:spPr>
        <p:txBody>
          <a:bodyPr wrap="square" rtlCol="0">
            <a:spAutoFit/>
          </a:bodyPr>
          <a:lstStyle/>
          <a:p>
            <a:r>
              <a:rPr lang="pt-PT" sz="2000" b="1" dirty="0" err="1"/>
              <a:t>Collage</a:t>
            </a:r>
            <a:r>
              <a:rPr lang="pt-PT" sz="2000" b="1" dirty="0"/>
              <a:t>: “The </a:t>
            </a:r>
            <a:r>
              <a:rPr lang="pt-PT" sz="2000" b="1" dirty="0" err="1"/>
              <a:t>same</a:t>
            </a:r>
            <a:r>
              <a:rPr lang="pt-PT" sz="2000" b="1" dirty="0"/>
              <a:t> </a:t>
            </a:r>
            <a:r>
              <a:rPr lang="pt-PT" sz="2000" b="1" dirty="0" err="1"/>
              <a:t>sun</a:t>
            </a:r>
            <a:r>
              <a:rPr lang="en-US" sz="2000" b="1" dirty="0"/>
              <a:t>”</a:t>
            </a:r>
          </a:p>
          <a:p>
            <a:endParaRPr lang="pt-PT" sz="2000" dirty="0"/>
          </a:p>
          <a:p>
            <a:r>
              <a:rPr lang="pt-PT" sz="2000" dirty="0"/>
              <a:t>I live a </a:t>
            </a:r>
            <a:r>
              <a:rPr lang="pt-PT" sz="2000" dirty="0" err="1"/>
              <a:t>happy</a:t>
            </a:r>
            <a:r>
              <a:rPr lang="pt-PT" sz="2000" dirty="0"/>
              <a:t> </a:t>
            </a:r>
            <a:r>
              <a:rPr lang="pt-PT" sz="2000" dirty="0" err="1"/>
              <a:t>life</a:t>
            </a:r>
            <a:r>
              <a:rPr lang="pt-PT" sz="2000" dirty="0"/>
              <a:t>, </a:t>
            </a:r>
            <a:r>
              <a:rPr lang="pt-PT" sz="2000" dirty="0" err="1"/>
              <a:t>and</a:t>
            </a:r>
            <a:r>
              <a:rPr lang="pt-PT" sz="2000" dirty="0"/>
              <a:t> I </a:t>
            </a:r>
            <a:r>
              <a:rPr lang="pt-PT" sz="2000" dirty="0" err="1"/>
              <a:t>don't</a:t>
            </a:r>
            <a:r>
              <a:rPr lang="pt-PT" sz="2000" dirty="0"/>
              <a:t> </a:t>
            </a:r>
            <a:r>
              <a:rPr lang="pt-PT" sz="2000" dirty="0" err="1"/>
              <a:t>want</a:t>
            </a:r>
            <a:r>
              <a:rPr lang="pt-PT" sz="2000" dirty="0"/>
              <a:t> </a:t>
            </a:r>
            <a:r>
              <a:rPr lang="pt-PT" sz="2000" dirty="0" err="1"/>
              <a:t>there</a:t>
            </a:r>
            <a:r>
              <a:rPr lang="pt-PT" sz="2000" dirty="0"/>
              <a:t> to </a:t>
            </a:r>
            <a:r>
              <a:rPr lang="pt-PT" sz="2000" dirty="0" err="1"/>
              <a:t>be</a:t>
            </a:r>
            <a:r>
              <a:rPr lang="pt-PT" sz="2000" dirty="0"/>
              <a:t> </a:t>
            </a:r>
            <a:r>
              <a:rPr lang="pt-PT" sz="2000" dirty="0" err="1"/>
              <a:t>war</a:t>
            </a:r>
            <a:r>
              <a:rPr lang="pt-PT" sz="2000" dirty="0"/>
              <a:t> </a:t>
            </a:r>
            <a:r>
              <a:rPr lang="pt-PT" sz="2000" dirty="0" err="1"/>
              <a:t>so</a:t>
            </a:r>
            <a:r>
              <a:rPr lang="pt-PT" sz="2000" dirty="0"/>
              <a:t> </a:t>
            </a:r>
            <a:r>
              <a:rPr lang="pt-PT" sz="2000" dirty="0" err="1"/>
              <a:t>that</a:t>
            </a:r>
            <a:r>
              <a:rPr lang="pt-PT" sz="2000" dirty="0"/>
              <a:t> </a:t>
            </a:r>
            <a:r>
              <a:rPr lang="pt-PT" sz="2000" dirty="0" err="1"/>
              <a:t>children</a:t>
            </a:r>
            <a:r>
              <a:rPr lang="pt-PT" sz="2000" dirty="0"/>
              <a:t> </a:t>
            </a:r>
            <a:r>
              <a:rPr lang="pt-PT" sz="2000" dirty="0" err="1"/>
              <a:t>my</a:t>
            </a:r>
            <a:r>
              <a:rPr lang="pt-PT" sz="2000" dirty="0"/>
              <a:t> age can continue </a:t>
            </a:r>
            <a:r>
              <a:rPr lang="pt-PT" sz="2000" dirty="0" err="1"/>
              <a:t>their</a:t>
            </a:r>
            <a:r>
              <a:rPr lang="pt-PT" sz="2000" dirty="0"/>
              <a:t> </a:t>
            </a:r>
            <a:r>
              <a:rPr lang="pt-PT" sz="2000" dirty="0" err="1"/>
              <a:t>education</a:t>
            </a:r>
            <a:r>
              <a:rPr lang="pt-PT" sz="2000" dirty="0"/>
              <a:t>.</a:t>
            </a:r>
            <a:endParaRPr lang="en-US" sz="20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9055"/>
            <a:ext cx="7227594" cy="5032774"/>
          </a:xfrm>
          <a:prstGeom prst="rect">
            <a:avLst/>
          </a:prstGeom>
        </p:spPr>
      </p:pic>
    </p:spTree>
    <p:extLst>
      <p:ext uri="{BB962C8B-B14F-4D97-AF65-F5344CB8AC3E}">
        <p14:creationId xmlns:p14="http://schemas.microsoft.com/office/powerpoint/2010/main" val="611296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Box 2"/>
          <p:cNvSpPr txBox="1"/>
          <p:nvPr/>
        </p:nvSpPr>
        <p:spPr bwMode="auto">
          <a:xfrm>
            <a:off x="6329082" y="72572"/>
            <a:ext cx="5746803" cy="461665"/>
          </a:xfrm>
          <a:prstGeom prst="rect">
            <a:avLst/>
          </a:prstGeom>
          <a:noFill/>
        </p:spPr>
        <p:txBody>
          <a:bodyPr wrap="square" rtlCol="0">
            <a:spAutoFit/>
          </a:bodyPr>
          <a:lstStyle/>
          <a:p>
            <a:pPr>
              <a:defRPr/>
            </a:pPr>
            <a:r>
              <a:rPr lang="pt-PT" sz="2400" b="1"/>
              <a:t>15-18 years old</a:t>
            </a:r>
            <a:r>
              <a:rPr lang="pt-PT" sz="2400"/>
              <a:t> </a:t>
            </a:r>
            <a:r>
              <a:rPr lang="pt-PT" sz="2400" b="1"/>
              <a:t>– Namrata Kale, India</a:t>
            </a:r>
            <a:endParaRPr/>
          </a:p>
        </p:txBody>
      </p:sp>
      <p:sp>
        <p:nvSpPr>
          <p:cNvPr id="4" name="TextBox 3"/>
          <p:cNvSpPr txBox="1"/>
          <p:nvPr/>
        </p:nvSpPr>
        <p:spPr bwMode="auto">
          <a:xfrm>
            <a:off x="6329082" y="1149852"/>
            <a:ext cx="5746804" cy="3785652"/>
          </a:xfrm>
          <a:prstGeom prst="rect">
            <a:avLst/>
          </a:prstGeom>
          <a:noFill/>
        </p:spPr>
        <p:txBody>
          <a:bodyPr wrap="square" rtlCol="0">
            <a:spAutoFit/>
          </a:bodyPr>
          <a:lstStyle/>
          <a:p>
            <a:pPr>
              <a:defRPr/>
            </a:pPr>
            <a:r>
              <a:rPr lang="pt-PT" sz="2000" b="1"/>
              <a:t>Digital Art: “</a:t>
            </a:r>
            <a:r>
              <a:rPr lang="en-GB" sz="2000" b="1"/>
              <a:t>hear me, see me, walk with me</a:t>
            </a:r>
            <a:r>
              <a:rPr lang="en-US" sz="2000" b="1"/>
              <a:t>”</a:t>
            </a:r>
            <a:endParaRPr/>
          </a:p>
          <a:p>
            <a:pPr>
              <a:defRPr/>
            </a:pPr>
            <a:endParaRPr lang="en-US" sz="2000"/>
          </a:p>
          <a:p>
            <a:pPr>
              <a:defRPr/>
            </a:pPr>
            <a:r>
              <a:rPr lang="en-GB" sz="2000"/>
              <a:t>this art work is based on the theme provided.</a:t>
            </a:r>
            <a:endParaRPr/>
          </a:p>
          <a:p>
            <a:pPr>
              <a:defRPr/>
            </a:pPr>
            <a:r>
              <a:rPr lang="en-GB" sz="2000"/>
              <a:t>the arrow on the top of the artwork represent how refusees need to move continuously from here and there and yet fail to find a home. the hand drawn shows a 'helping hand' with a location pin, whihc signifies that the hand would guide the refugees to a better and safer place. the red wire depicts the wires usually found at national and international borders, signifying the need of refugees to always shift. the mother and daughter shows a sad example.</a:t>
            </a:r>
            <a:endParaRPr/>
          </a:p>
        </p:txBody>
      </p:sp>
      <p:pic>
        <p:nvPicPr>
          <p:cNvPr id="6" name="Imagem 5" descr="Uma imagem com desenho, ficção, ilustração, Desenho animado&#10;&#10;Os conteúdos gerados por IA poderão estar incorretos."/>
          <p:cNvPicPr>
            <a:picLocks noChangeAspect="1"/>
          </p:cNvPicPr>
          <p:nvPr/>
        </p:nvPicPr>
        <p:blipFill>
          <a:blip r:embed="rId3"/>
          <a:stretch/>
        </p:blipFill>
        <p:spPr bwMode="auto">
          <a:xfrm>
            <a:off x="742944" y="-72572"/>
            <a:ext cx="4789405"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14264" y="65314"/>
            <a:ext cx="4810821" cy="830997"/>
          </a:xfrm>
          <a:prstGeom prst="rect">
            <a:avLst/>
          </a:prstGeom>
          <a:noFill/>
        </p:spPr>
        <p:txBody>
          <a:bodyPr wrap="square" rtlCol="0">
            <a:spAutoFit/>
          </a:bodyPr>
          <a:lstStyle/>
          <a:p>
            <a:r>
              <a:rPr lang="pt-PT" sz="2400" b="1" dirty="0"/>
              <a:t>19-25 </a:t>
            </a:r>
            <a:r>
              <a:rPr lang="pt-PT" sz="2400" b="1" dirty="0" err="1"/>
              <a:t>years</a:t>
            </a:r>
            <a:r>
              <a:rPr lang="pt-PT" sz="2400" b="1" dirty="0"/>
              <a:t> </a:t>
            </a:r>
            <a:r>
              <a:rPr lang="pt-PT" sz="2400" b="1" dirty="0" err="1"/>
              <a:t>old</a:t>
            </a:r>
            <a:r>
              <a:rPr lang="pt-PT" sz="2400" dirty="0"/>
              <a:t> </a:t>
            </a:r>
            <a:r>
              <a:rPr lang="pt-PT" sz="2400" b="1" dirty="0"/>
              <a:t>– </a:t>
            </a:r>
            <a:r>
              <a:rPr lang="pt-PT" sz="2400" b="1" dirty="0" err="1"/>
              <a:t>Chaeyun</a:t>
            </a:r>
            <a:r>
              <a:rPr lang="pt-PT" sz="2400" b="1" dirty="0"/>
              <a:t> </a:t>
            </a:r>
            <a:r>
              <a:rPr lang="pt-PT" sz="2400" b="1" dirty="0" err="1"/>
              <a:t>Huh</a:t>
            </a:r>
            <a:r>
              <a:rPr lang="pt-PT" sz="2400" b="1" dirty="0"/>
              <a:t>, </a:t>
            </a:r>
            <a:r>
              <a:rPr lang="pt-PT" sz="2400" b="1" dirty="0" err="1"/>
              <a:t>Republic</a:t>
            </a:r>
            <a:r>
              <a:rPr lang="pt-PT" sz="2400" b="1" dirty="0"/>
              <a:t> of </a:t>
            </a:r>
            <a:r>
              <a:rPr lang="pt-PT" sz="2400" b="1" dirty="0" err="1"/>
              <a:t>Korea</a:t>
            </a:r>
            <a:endParaRPr lang="pt-PT" sz="2400" b="1" dirty="0"/>
          </a:p>
        </p:txBody>
      </p:sp>
      <p:sp>
        <p:nvSpPr>
          <p:cNvPr id="4" name="TextBox 3"/>
          <p:cNvSpPr txBox="1"/>
          <p:nvPr/>
        </p:nvSpPr>
        <p:spPr>
          <a:xfrm>
            <a:off x="7214264" y="1226395"/>
            <a:ext cx="4912421" cy="4401205"/>
          </a:xfrm>
          <a:prstGeom prst="rect">
            <a:avLst/>
          </a:prstGeom>
          <a:noFill/>
        </p:spPr>
        <p:txBody>
          <a:bodyPr wrap="square" rtlCol="0">
            <a:spAutoFit/>
          </a:bodyPr>
          <a:lstStyle/>
          <a:p>
            <a:r>
              <a:rPr lang="pt-PT" sz="2000" b="1" dirty="0" err="1"/>
              <a:t>Drawing</a:t>
            </a:r>
            <a:r>
              <a:rPr lang="pt-PT" sz="2000" b="1" dirty="0"/>
              <a:t>: “</a:t>
            </a:r>
            <a:r>
              <a:rPr lang="pt-PT" sz="2000" b="1" dirty="0" err="1"/>
              <a:t>Toward</a:t>
            </a:r>
            <a:r>
              <a:rPr lang="pt-PT" sz="2000" b="1" dirty="0"/>
              <a:t> the Dawn</a:t>
            </a:r>
            <a:r>
              <a:rPr lang="en-US" sz="2000" b="1" dirty="0"/>
              <a:t>”</a:t>
            </a:r>
          </a:p>
          <a:p>
            <a:endParaRPr lang="pt-PT" sz="2000"/>
          </a:p>
          <a:p>
            <a:r>
              <a:rPr lang="en-US" sz="2000"/>
              <a:t>I illustrated the message of hope that refugees experience when they find a new home. </a:t>
            </a:r>
            <a:r>
              <a:rPr lang="en-US" sz="2000" dirty="0"/>
              <a:t>The direction the child’s boat is heading towards is depicted in warm colors, while the place she left behind is shown in cold colors. This contrast symbolizes how accepting refugees gives them the opportunity to escape a grim past and embark on a new beginning. The child’s smiling reflection in the water suggests that, with our help, refugees can move forward into a positive future.</a:t>
            </a:r>
            <a:endParaRPr lang="pt-PT" sz="20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14425"/>
            <a:ext cx="7162800" cy="5173946"/>
          </a:xfrm>
          <a:prstGeom prst="rect">
            <a:avLst/>
          </a:prstGeom>
        </p:spPr>
      </p:pic>
    </p:spTree>
    <p:extLst>
      <p:ext uri="{BB962C8B-B14F-4D97-AF65-F5344CB8AC3E}">
        <p14:creationId xmlns:p14="http://schemas.microsoft.com/office/powerpoint/2010/main" val="4289050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65486" y="72572"/>
            <a:ext cx="7010400" cy="461665"/>
          </a:xfrm>
          <a:prstGeom prst="rect">
            <a:avLst/>
          </a:prstGeom>
          <a:noFill/>
        </p:spPr>
        <p:txBody>
          <a:bodyPr wrap="square" rtlCol="0">
            <a:spAutoFit/>
          </a:bodyPr>
          <a:lstStyle/>
          <a:p>
            <a:r>
              <a:rPr lang="pt-PT" sz="2400" b="1" dirty="0"/>
              <a:t>19-25 </a:t>
            </a:r>
            <a:r>
              <a:rPr lang="pt-PT" sz="2400" b="1" dirty="0" err="1"/>
              <a:t>years</a:t>
            </a:r>
            <a:r>
              <a:rPr lang="pt-PT" sz="2400" b="1" dirty="0"/>
              <a:t> </a:t>
            </a:r>
            <a:r>
              <a:rPr lang="pt-PT" sz="2400" b="1" dirty="0" err="1"/>
              <a:t>old</a:t>
            </a:r>
            <a:r>
              <a:rPr lang="pt-PT" sz="2400" dirty="0"/>
              <a:t> </a:t>
            </a:r>
            <a:r>
              <a:rPr lang="pt-PT" sz="2400" b="1" dirty="0"/>
              <a:t>– </a:t>
            </a:r>
            <a:r>
              <a:rPr lang="pt-PT" sz="2400" b="1" dirty="0" err="1"/>
              <a:t>Pitchapha</a:t>
            </a:r>
            <a:r>
              <a:rPr lang="pt-PT" sz="2400" b="1" dirty="0"/>
              <a:t> </a:t>
            </a:r>
            <a:r>
              <a:rPr lang="pt-PT" sz="2400" b="1" dirty="0" err="1"/>
              <a:t>Nakvijit</a:t>
            </a:r>
            <a:endParaRPr lang="pt-PT" sz="2400" b="1" dirty="0"/>
          </a:p>
        </p:txBody>
      </p:sp>
      <p:sp>
        <p:nvSpPr>
          <p:cNvPr id="4" name="TextBox 3"/>
          <p:cNvSpPr txBox="1"/>
          <p:nvPr/>
        </p:nvSpPr>
        <p:spPr>
          <a:xfrm>
            <a:off x="5065486" y="1126800"/>
            <a:ext cx="7010400" cy="5324535"/>
          </a:xfrm>
          <a:prstGeom prst="rect">
            <a:avLst/>
          </a:prstGeom>
          <a:noFill/>
        </p:spPr>
        <p:txBody>
          <a:bodyPr wrap="square" rtlCol="0">
            <a:spAutoFit/>
          </a:bodyPr>
          <a:lstStyle/>
          <a:p>
            <a:r>
              <a:rPr lang="pt-PT" sz="2000" b="1" dirty="0"/>
              <a:t>Digital </a:t>
            </a:r>
            <a:r>
              <a:rPr lang="pt-PT" sz="2000" b="1" dirty="0" err="1"/>
              <a:t>painting</a:t>
            </a:r>
            <a:r>
              <a:rPr lang="pt-PT" sz="2000" b="1" dirty="0"/>
              <a:t>: “The </a:t>
            </a:r>
            <a:r>
              <a:rPr lang="pt-PT" sz="2000" b="1" dirty="0" err="1"/>
              <a:t>Dandelion’s</a:t>
            </a:r>
            <a:r>
              <a:rPr lang="pt-PT" sz="2000" b="1" dirty="0"/>
              <a:t> </a:t>
            </a:r>
            <a:r>
              <a:rPr lang="pt-PT" sz="2000" b="1" dirty="0" err="1"/>
              <a:t>Hope</a:t>
            </a:r>
            <a:r>
              <a:rPr lang="en-US" sz="2000" b="1" dirty="0"/>
              <a:t>”</a:t>
            </a:r>
          </a:p>
          <a:p>
            <a:endParaRPr lang="en-US" sz="2000" dirty="0"/>
          </a:p>
          <a:p>
            <a:r>
              <a:rPr lang="en-US" sz="2000" dirty="0"/>
              <a:t>Being a refugee is anything but easy—you must be very brave and determined because you are starting an entirely new life. Living in a foreign country is challenging: new cultures, a new language, new people. You have to learn everything from scratch and adapt, while at the same time being unable to return to your homeland due to safety and quality of life concerns.</a:t>
            </a:r>
          </a:p>
          <a:p>
            <a:r>
              <a:rPr lang="en-US" sz="2000" dirty="0"/>
              <a:t>Yet, sadly, in a country that calls itself </a:t>
            </a:r>
            <a:r>
              <a:rPr lang="en-US" sz="2000" dirty="0" err="1"/>
              <a:t>civilised</a:t>
            </a:r>
            <a:r>
              <a:rPr lang="en-US" sz="2000" dirty="0"/>
              <a:t>, there are still people who make jokes about refugees and treat them with disrespect. </a:t>
            </a:r>
            <a:r>
              <a:rPr lang="en-US" sz="2000"/>
              <a:t>This makes life even harder for them.</a:t>
            </a:r>
            <a:endParaRPr lang="en-US" sz="2000" dirty="0"/>
          </a:p>
          <a:p>
            <a:r>
              <a:rPr lang="en-US" sz="2000" dirty="0"/>
              <a:t>This artwork aims to raise awareness of the many obstacles refugees face and to encourage kindness and compassion towards one another.</a:t>
            </a:r>
          </a:p>
          <a:p>
            <a:r>
              <a:rPr lang="en-US" sz="2000" dirty="0"/>
              <a:t>The </a:t>
            </a:r>
            <a:r>
              <a:rPr lang="en-US" sz="2000" b="1" dirty="0"/>
              <a:t>dandelion</a:t>
            </a:r>
            <a:r>
              <a:rPr lang="en-US" sz="2000" dirty="0"/>
              <a:t> is a symbol of hope. In this artwork, I wish to convey that refugees arrive with such hope in their hearts.</a:t>
            </a:r>
          </a:p>
          <a:p>
            <a:endParaRPr lang="pt-PT" sz="20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963886" cy="6858000"/>
          </a:xfrm>
          <a:prstGeom prst="rect">
            <a:avLst/>
          </a:prstGeom>
        </p:spPr>
      </p:pic>
    </p:spTree>
    <p:extLst>
      <p:ext uri="{BB962C8B-B14F-4D97-AF65-F5344CB8AC3E}">
        <p14:creationId xmlns:p14="http://schemas.microsoft.com/office/powerpoint/2010/main" val="4264667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14686" y="123372"/>
            <a:ext cx="7071659" cy="461665"/>
          </a:xfrm>
          <a:prstGeom prst="rect">
            <a:avLst/>
          </a:prstGeom>
          <a:noFill/>
        </p:spPr>
        <p:txBody>
          <a:bodyPr wrap="square" rtlCol="0">
            <a:spAutoFit/>
          </a:bodyPr>
          <a:lstStyle/>
          <a:p>
            <a:r>
              <a:rPr lang="pt-PT" sz="2400" b="1" dirty="0"/>
              <a:t>5-9 </a:t>
            </a:r>
            <a:r>
              <a:rPr lang="pt-PT" sz="2400" b="1" dirty="0" err="1"/>
              <a:t>years</a:t>
            </a:r>
            <a:r>
              <a:rPr lang="pt-PT" sz="2400" b="1" dirty="0"/>
              <a:t> </a:t>
            </a:r>
            <a:r>
              <a:rPr lang="pt-PT" sz="2400" b="1" dirty="0" err="1"/>
              <a:t>old</a:t>
            </a:r>
            <a:r>
              <a:rPr lang="pt-PT" sz="2400" b="1" dirty="0"/>
              <a:t> – </a:t>
            </a:r>
            <a:r>
              <a:rPr lang="pt-PT" sz="2400" b="1" dirty="0" err="1"/>
              <a:t>Yunmu</a:t>
            </a:r>
            <a:r>
              <a:rPr lang="pt-PT" sz="2400" b="1" dirty="0"/>
              <a:t> </a:t>
            </a:r>
            <a:r>
              <a:rPr lang="pt-PT" sz="2400" b="1" dirty="0" err="1"/>
              <a:t>Liu</a:t>
            </a:r>
            <a:r>
              <a:rPr lang="pt-PT" sz="2400" b="1" dirty="0"/>
              <a:t>, China</a:t>
            </a:r>
            <a:endParaRPr lang="pt-PT" dirty="0"/>
          </a:p>
        </p:txBody>
      </p:sp>
      <p:sp>
        <p:nvSpPr>
          <p:cNvPr id="4" name="TextBox 3"/>
          <p:cNvSpPr txBox="1"/>
          <p:nvPr/>
        </p:nvSpPr>
        <p:spPr>
          <a:xfrm>
            <a:off x="5014686" y="1443241"/>
            <a:ext cx="7071660" cy="3170099"/>
          </a:xfrm>
          <a:prstGeom prst="rect">
            <a:avLst/>
          </a:prstGeom>
          <a:noFill/>
        </p:spPr>
        <p:txBody>
          <a:bodyPr wrap="square" rtlCol="0">
            <a:spAutoFit/>
          </a:bodyPr>
          <a:lstStyle/>
          <a:p>
            <a:r>
              <a:rPr lang="pt-PT" sz="2000" b="1" dirty="0" err="1"/>
              <a:t>Collage</a:t>
            </a:r>
            <a:r>
              <a:rPr lang="pt-PT" sz="2000" b="1"/>
              <a:t>: “Kite in the Rubble</a:t>
            </a:r>
            <a:r>
              <a:rPr lang="en-US" sz="2000" b="1"/>
              <a:t>”</a:t>
            </a:r>
            <a:endParaRPr lang="en-US" sz="2000" b="1" dirty="0"/>
          </a:p>
          <a:p>
            <a:endParaRPr lang="pt-PT" sz="2000" dirty="0"/>
          </a:p>
          <a:p>
            <a:r>
              <a:rPr lang="en-US" sz="2000" dirty="0"/>
              <a:t>The war-torn background, crafted with printmaking and paper collage techniques, depicts shattered concrete by and fierce flames with smoke billows into the sky.</a:t>
            </a:r>
          </a:p>
          <a:p>
            <a:r>
              <a:rPr lang="en-US" sz="2000" dirty="0"/>
              <a:t>In contrast, a girl stands out, holding a vibrant kite. The kite is a declaration of hope. Its colors, vivid against the gray tones of destruction, represent dreams that refuse to fade. Her smile, unwavering despite the chaos around her, embodies the truth that some things - hope, innocence, free spirit - cannot be destroyed.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91314" cy="6858000"/>
          </a:xfrm>
          <a:prstGeom prst="rect">
            <a:avLst/>
          </a:prstGeom>
        </p:spPr>
      </p:pic>
    </p:spTree>
    <p:extLst>
      <p:ext uri="{BB962C8B-B14F-4D97-AF65-F5344CB8AC3E}">
        <p14:creationId xmlns:p14="http://schemas.microsoft.com/office/powerpoint/2010/main" val="1268458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CDCA-DABA-AFA5-2ED4-0EF797EAAB6E}"/>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683FF395-9442-F293-6F59-0378605D0646}"/>
              </a:ext>
            </a:extLst>
          </p:cNvPr>
          <p:cNvSpPr txBox="1"/>
          <p:nvPr/>
        </p:nvSpPr>
        <p:spPr>
          <a:xfrm>
            <a:off x="6518947" y="1447285"/>
            <a:ext cx="5523236" cy="1631216"/>
          </a:xfrm>
          <a:prstGeom prst="rect">
            <a:avLst/>
          </a:prstGeom>
          <a:noFill/>
        </p:spPr>
        <p:txBody>
          <a:bodyPr wrap="square" rtlCol="0">
            <a:spAutoFit/>
          </a:bodyPr>
          <a:lstStyle/>
          <a:p>
            <a:r>
              <a:rPr lang="pt-PT" sz="2000" b="1" dirty="0" err="1"/>
              <a:t>Drawing</a:t>
            </a:r>
            <a:r>
              <a:rPr lang="pt-PT" sz="2000" b="1" dirty="0"/>
              <a:t> : “</a:t>
            </a:r>
            <a:r>
              <a:rPr lang="en-GB" sz="2000" b="1" dirty="0"/>
              <a:t>Hearts and hands. Caring for refugees </a:t>
            </a:r>
            <a:r>
              <a:rPr lang="pt-PT" sz="2000" b="1" dirty="0"/>
              <a:t>” </a:t>
            </a:r>
          </a:p>
          <a:p>
            <a:pPr algn="just"/>
            <a:endParaRPr lang="pt-PT" sz="2000" dirty="0"/>
          </a:p>
          <a:p>
            <a:pPr algn="just"/>
            <a:r>
              <a:rPr lang="en-GB" sz="2000" dirty="0"/>
              <a:t>There are many refugees waiting help. I can only give love, a toy house, flowers to my friends. We should learn to help one another. </a:t>
            </a:r>
          </a:p>
        </p:txBody>
      </p:sp>
      <p:sp>
        <p:nvSpPr>
          <p:cNvPr id="5" name="CaixaDeTexto 4">
            <a:extLst>
              <a:ext uri="{FF2B5EF4-FFF2-40B4-BE49-F238E27FC236}">
                <a16:creationId xmlns:a16="http://schemas.microsoft.com/office/drawing/2014/main" id="{AE67DE5C-4CFF-1A8C-F074-C1079A2294A4}"/>
              </a:ext>
            </a:extLst>
          </p:cNvPr>
          <p:cNvSpPr txBox="1"/>
          <p:nvPr/>
        </p:nvSpPr>
        <p:spPr>
          <a:xfrm>
            <a:off x="6518947" y="320452"/>
            <a:ext cx="5027289" cy="830997"/>
          </a:xfrm>
          <a:prstGeom prst="rect">
            <a:avLst/>
          </a:prstGeom>
          <a:noFill/>
        </p:spPr>
        <p:txBody>
          <a:bodyPr wrap="square" rtlCol="0">
            <a:spAutoFit/>
          </a:bodyPr>
          <a:lstStyle/>
          <a:p>
            <a:pPr algn="just"/>
            <a:r>
              <a:rPr lang="pt-PT" sz="2400" b="1" dirty="0"/>
              <a:t>5 – 9 </a:t>
            </a:r>
            <a:r>
              <a:rPr lang="pt-PT" sz="2400" b="1" dirty="0" err="1"/>
              <a:t>years</a:t>
            </a:r>
            <a:r>
              <a:rPr lang="pt-PT" sz="2400" b="1" dirty="0"/>
              <a:t> </a:t>
            </a:r>
            <a:r>
              <a:rPr lang="pt-PT" sz="2400" b="1" dirty="0" err="1"/>
              <a:t>old</a:t>
            </a:r>
            <a:r>
              <a:rPr lang="pt-PT" sz="2400" b="1" dirty="0"/>
              <a:t> – Airada </a:t>
            </a:r>
            <a:r>
              <a:rPr lang="pt-PT" sz="2400" b="1" dirty="0" err="1"/>
              <a:t>Charoensook</a:t>
            </a:r>
            <a:r>
              <a:rPr lang="pt-PT" sz="2400" b="1" dirty="0"/>
              <a:t>, </a:t>
            </a:r>
            <a:r>
              <a:rPr lang="pt-PT" sz="2400" b="1" dirty="0" err="1"/>
              <a:t>Thailand</a:t>
            </a:r>
            <a:r>
              <a:rPr lang="pt-PT" sz="2400" b="1" dirty="0"/>
              <a:t> </a:t>
            </a:r>
          </a:p>
        </p:txBody>
      </p:sp>
      <p:pic>
        <p:nvPicPr>
          <p:cNvPr id="11" name="Imagem 10" descr="Uma imagem com desenho, quadro, desenhos de criança, texto&#10;&#10;Os conteúdos gerados por IA poderão estar incorretos.">
            <a:extLst>
              <a:ext uri="{FF2B5EF4-FFF2-40B4-BE49-F238E27FC236}">
                <a16:creationId xmlns:a16="http://schemas.microsoft.com/office/drawing/2014/main" id="{C083761B-B695-658A-5A56-F9C930B7252E}"/>
              </a:ext>
            </a:extLst>
          </p:cNvPr>
          <p:cNvPicPr>
            <a:picLocks noChangeAspect="1"/>
          </p:cNvPicPr>
          <p:nvPr/>
        </p:nvPicPr>
        <p:blipFill>
          <a:blip r:embed="rId2"/>
          <a:stretch>
            <a:fillRect/>
          </a:stretch>
        </p:blipFill>
        <p:spPr>
          <a:xfrm>
            <a:off x="149817" y="1151448"/>
            <a:ext cx="6369130" cy="4511611"/>
          </a:xfrm>
          <a:prstGeom prst="rect">
            <a:avLst/>
          </a:prstGeom>
        </p:spPr>
      </p:pic>
    </p:spTree>
    <p:extLst>
      <p:ext uri="{BB962C8B-B14F-4D97-AF65-F5344CB8AC3E}">
        <p14:creationId xmlns:p14="http://schemas.microsoft.com/office/powerpoint/2010/main" val="2244614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6800" y="58058"/>
            <a:ext cx="4553046" cy="830997"/>
          </a:xfrm>
          <a:prstGeom prst="rect">
            <a:avLst/>
          </a:prstGeom>
          <a:noFill/>
        </p:spPr>
        <p:txBody>
          <a:bodyPr wrap="square" rtlCol="0">
            <a:spAutoFit/>
          </a:bodyPr>
          <a:lstStyle/>
          <a:p>
            <a:r>
              <a:rPr lang="pt-PT" sz="2400" b="1" dirty="0"/>
              <a:t>5-9 </a:t>
            </a:r>
            <a:r>
              <a:rPr lang="pt-PT" sz="2400" b="1" dirty="0" err="1"/>
              <a:t>years</a:t>
            </a:r>
            <a:r>
              <a:rPr lang="pt-PT" sz="2400" b="1" dirty="0"/>
              <a:t> </a:t>
            </a:r>
            <a:r>
              <a:rPr lang="pt-PT" sz="2400" b="1" dirty="0" err="1"/>
              <a:t>old</a:t>
            </a:r>
            <a:r>
              <a:rPr lang="pt-PT" sz="2400" b="1" dirty="0"/>
              <a:t> –</a:t>
            </a:r>
            <a:r>
              <a:rPr lang="pt-PT" sz="2400" b="1" dirty="0" err="1"/>
              <a:t>Nikita</a:t>
            </a:r>
            <a:r>
              <a:rPr lang="pt-PT" sz="2400" b="1" dirty="0"/>
              <a:t> </a:t>
            </a:r>
            <a:r>
              <a:rPr lang="pt-PT" sz="2400" b="1" dirty="0" err="1"/>
              <a:t>Romanov</a:t>
            </a:r>
            <a:r>
              <a:rPr lang="pt-PT" sz="2400" b="1" dirty="0"/>
              <a:t>, </a:t>
            </a:r>
            <a:r>
              <a:rPr lang="pt-PT" sz="2400" b="1" dirty="0" err="1"/>
              <a:t>Russia</a:t>
            </a:r>
            <a:endParaRPr lang="pt-PT" sz="2400" b="1" dirty="0"/>
          </a:p>
        </p:txBody>
      </p:sp>
      <p:sp>
        <p:nvSpPr>
          <p:cNvPr id="4" name="TextBox 3"/>
          <p:cNvSpPr txBox="1"/>
          <p:nvPr/>
        </p:nvSpPr>
        <p:spPr>
          <a:xfrm>
            <a:off x="7363780" y="1458792"/>
            <a:ext cx="4659085" cy="4093428"/>
          </a:xfrm>
          <a:prstGeom prst="rect">
            <a:avLst/>
          </a:prstGeom>
          <a:noFill/>
        </p:spPr>
        <p:txBody>
          <a:bodyPr wrap="square" rtlCol="0">
            <a:spAutoFit/>
          </a:bodyPr>
          <a:lstStyle/>
          <a:p>
            <a:r>
              <a:rPr lang="pt-PT" sz="2000" b="1" dirty="0" err="1"/>
              <a:t>Painting</a:t>
            </a:r>
            <a:r>
              <a:rPr lang="pt-PT" sz="2000" b="1" dirty="0"/>
              <a:t>: “Cape of </a:t>
            </a:r>
            <a:r>
              <a:rPr lang="pt-PT" sz="2000" b="1" dirty="0" err="1"/>
              <a:t>kindness</a:t>
            </a:r>
            <a:r>
              <a:rPr lang="en-US" sz="2000" b="1" dirty="0"/>
              <a:t>”</a:t>
            </a:r>
          </a:p>
          <a:p>
            <a:endParaRPr lang="pt-PT" sz="2000" dirty="0"/>
          </a:p>
          <a:p>
            <a:r>
              <a:rPr lang="en-US" sz="2000" dirty="0"/>
              <a:t>In this painting ships "Love" and "Hope" are transporting refugees to the safest place "Cape of Kindness". Refugees have been in the rough sea for a long time and finally reached the Cape of Kindness, kind orca is showing them the along the ocean. Though it's night time, the lights are on in all houses, because kind people are ready to welcome the refugees and the Light House is shining to "Hope" and "Love" and all the people aboard.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20058"/>
            <a:ext cx="7340770" cy="5196114"/>
          </a:xfrm>
          <a:prstGeom prst="rect">
            <a:avLst/>
          </a:prstGeom>
        </p:spPr>
      </p:pic>
    </p:spTree>
    <p:extLst>
      <p:ext uri="{BB962C8B-B14F-4D97-AF65-F5344CB8AC3E}">
        <p14:creationId xmlns:p14="http://schemas.microsoft.com/office/powerpoint/2010/main" val="3035404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537436" cy="6858000"/>
          </a:xfrm>
          <a:prstGeom prst="rect">
            <a:avLst/>
          </a:prstGeom>
        </p:spPr>
      </p:pic>
      <p:sp>
        <p:nvSpPr>
          <p:cNvPr id="3" name="TextBox 2"/>
          <p:cNvSpPr txBox="1"/>
          <p:nvPr/>
        </p:nvSpPr>
        <p:spPr>
          <a:xfrm>
            <a:off x="5715000" y="226367"/>
            <a:ext cx="6015037" cy="461665"/>
          </a:xfrm>
          <a:prstGeom prst="rect">
            <a:avLst/>
          </a:prstGeom>
          <a:noFill/>
        </p:spPr>
        <p:txBody>
          <a:bodyPr wrap="square" rtlCol="0">
            <a:spAutoFit/>
          </a:bodyPr>
          <a:lstStyle/>
          <a:p>
            <a:r>
              <a:rPr lang="pt-PT" sz="2400" b="1" dirty="0"/>
              <a:t>10-14 </a:t>
            </a:r>
            <a:r>
              <a:rPr lang="pt-PT" sz="2400" b="1" dirty="0" err="1"/>
              <a:t>years</a:t>
            </a:r>
            <a:r>
              <a:rPr lang="pt-PT" sz="2400" b="1" dirty="0"/>
              <a:t> </a:t>
            </a:r>
            <a:r>
              <a:rPr lang="pt-PT" sz="2400" b="1" dirty="0" err="1"/>
              <a:t>old</a:t>
            </a:r>
            <a:r>
              <a:rPr lang="pt-PT" sz="2400" b="1" dirty="0"/>
              <a:t> - </a:t>
            </a:r>
            <a:r>
              <a:rPr lang="pt-PT" sz="2400" b="1" dirty="0" err="1"/>
              <a:t>Nishan</a:t>
            </a:r>
            <a:r>
              <a:rPr lang="pt-PT" sz="2400" b="1" dirty="0"/>
              <a:t> </a:t>
            </a:r>
            <a:r>
              <a:rPr lang="pt-PT" sz="2400" b="1" dirty="0" err="1"/>
              <a:t>Deka</a:t>
            </a:r>
            <a:r>
              <a:rPr lang="pt-PT" sz="2400" b="1" dirty="0"/>
              <a:t>, India </a:t>
            </a:r>
          </a:p>
        </p:txBody>
      </p:sp>
      <p:sp>
        <p:nvSpPr>
          <p:cNvPr id="4" name="TextBox 3"/>
          <p:cNvSpPr txBox="1"/>
          <p:nvPr/>
        </p:nvSpPr>
        <p:spPr>
          <a:xfrm>
            <a:off x="5743576" y="1435894"/>
            <a:ext cx="5986462" cy="1015663"/>
          </a:xfrm>
          <a:prstGeom prst="rect">
            <a:avLst/>
          </a:prstGeom>
          <a:noFill/>
        </p:spPr>
        <p:txBody>
          <a:bodyPr wrap="square" rtlCol="0">
            <a:spAutoFit/>
          </a:bodyPr>
          <a:lstStyle/>
          <a:p>
            <a:pPr algn="just"/>
            <a:r>
              <a:rPr lang="pt-PT" sz="2000" b="1" dirty="0" err="1"/>
              <a:t>Drawing</a:t>
            </a:r>
            <a:r>
              <a:rPr lang="pt-PT" sz="2000" b="1" dirty="0"/>
              <a:t> (</a:t>
            </a:r>
            <a:r>
              <a:rPr lang="pt-PT" sz="2000" b="1" dirty="0" err="1"/>
              <a:t>Portrait</a:t>
            </a:r>
            <a:r>
              <a:rPr lang="pt-PT" sz="2000" b="1" dirty="0"/>
              <a:t>): “Sketch”</a:t>
            </a:r>
          </a:p>
          <a:p>
            <a:pPr algn="just"/>
            <a:endParaRPr lang="pt-PT" sz="2000" dirty="0"/>
          </a:p>
          <a:p>
            <a:pPr algn="just"/>
            <a:r>
              <a:rPr lang="pt-PT" sz="2000" dirty="0"/>
              <a:t>This </a:t>
            </a:r>
            <a:r>
              <a:rPr lang="pt-PT" sz="2000" dirty="0" err="1"/>
              <a:t>is</a:t>
            </a:r>
            <a:r>
              <a:rPr lang="pt-PT" sz="2000" dirty="0"/>
              <a:t> a </a:t>
            </a:r>
            <a:r>
              <a:rPr lang="pt-PT" sz="2000" dirty="0" err="1"/>
              <a:t>realistic</a:t>
            </a:r>
            <a:r>
              <a:rPr lang="pt-PT" sz="2000" dirty="0"/>
              <a:t> </a:t>
            </a:r>
            <a:r>
              <a:rPr lang="pt-PT" sz="2000" dirty="0" err="1"/>
              <a:t>portrait</a:t>
            </a:r>
            <a:r>
              <a:rPr lang="pt-PT" sz="2000" dirty="0"/>
              <a:t>.</a:t>
            </a:r>
          </a:p>
        </p:txBody>
      </p:sp>
    </p:spTree>
    <p:extLst>
      <p:ext uri="{BB962C8B-B14F-4D97-AF65-F5344CB8AC3E}">
        <p14:creationId xmlns:p14="http://schemas.microsoft.com/office/powerpoint/2010/main" val="25968777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D85E6-1AE4-A559-8323-83135789A1D6}"/>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CD36703C-8750-B01F-4E22-F33B27490AF9}"/>
              </a:ext>
            </a:extLst>
          </p:cNvPr>
          <p:cNvSpPr txBox="1"/>
          <p:nvPr/>
        </p:nvSpPr>
        <p:spPr>
          <a:xfrm>
            <a:off x="6518947" y="1447285"/>
            <a:ext cx="5523236" cy="3477875"/>
          </a:xfrm>
          <a:prstGeom prst="rect">
            <a:avLst/>
          </a:prstGeom>
          <a:noFill/>
        </p:spPr>
        <p:txBody>
          <a:bodyPr wrap="square" rtlCol="0">
            <a:spAutoFit/>
          </a:bodyPr>
          <a:lstStyle/>
          <a:p>
            <a:r>
              <a:rPr lang="pt-PT" sz="2000" b="1" dirty="0" err="1"/>
              <a:t>Drawing</a:t>
            </a:r>
            <a:r>
              <a:rPr lang="pt-PT" sz="2000" b="1" dirty="0"/>
              <a:t> (</a:t>
            </a:r>
            <a:r>
              <a:rPr lang="pt-PT" sz="2000" b="1" dirty="0" err="1"/>
              <a:t>mixed</a:t>
            </a:r>
            <a:r>
              <a:rPr lang="pt-PT" sz="2000" b="1" dirty="0"/>
              <a:t> media </a:t>
            </a:r>
            <a:r>
              <a:rPr lang="pt-PT" sz="2000" b="1" dirty="0" err="1"/>
              <a:t>on</a:t>
            </a:r>
            <a:r>
              <a:rPr lang="pt-PT" sz="2000" b="1" dirty="0"/>
              <a:t> </a:t>
            </a:r>
            <a:r>
              <a:rPr lang="pt-PT" sz="2000" b="1" dirty="0" err="1"/>
              <a:t>paper</a:t>
            </a:r>
            <a:r>
              <a:rPr lang="pt-PT" sz="2000" b="1" dirty="0"/>
              <a:t>): “</a:t>
            </a:r>
            <a:r>
              <a:rPr lang="en-GB" sz="2000" b="1" dirty="0"/>
              <a:t>Purity</a:t>
            </a:r>
            <a:r>
              <a:rPr lang="pt-PT" sz="2000" b="1" dirty="0"/>
              <a:t>” </a:t>
            </a:r>
          </a:p>
          <a:p>
            <a:pPr algn="just"/>
            <a:endParaRPr lang="pt-PT" sz="2000" dirty="0"/>
          </a:p>
          <a:p>
            <a:pPr algn="just"/>
            <a:r>
              <a:rPr lang="en-GB" sz="2000" dirty="0"/>
              <a:t>The work draws attention to the children, which contrasts from the background, filled with war jets detonating bombs and war-torn buildings. Additionally, the background is painted in dark </a:t>
            </a:r>
            <a:r>
              <a:rPr lang="en-GB" sz="2000" dirty="0" err="1"/>
              <a:t>colors</a:t>
            </a:r>
            <a:r>
              <a:rPr lang="en-GB" sz="2000" dirty="0"/>
              <a:t> to represent hopelessness. On the contrary, the children, </a:t>
            </a:r>
            <a:r>
              <a:rPr lang="en-GB" sz="2000" dirty="0" err="1"/>
              <a:t>colored</a:t>
            </a:r>
            <a:r>
              <a:rPr lang="en-GB" sz="2000" dirty="0"/>
              <a:t> in bright </a:t>
            </a:r>
            <a:r>
              <a:rPr lang="en-GB" sz="2000" dirty="0" err="1"/>
              <a:t>colors</a:t>
            </a:r>
            <a:r>
              <a:rPr lang="en-GB" sz="2000" dirty="0"/>
              <a:t>, are filled with hope and joy. Materially, the children are drawn with crayons, which are usually used by young children to paint. </a:t>
            </a:r>
          </a:p>
        </p:txBody>
      </p:sp>
      <p:sp>
        <p:nvSpPr>
          <p:cNvPr id="5" name="CaixaDeTexto 4">
            <a:extLst>
              <a:ext uri="{FF2B5EF4-FFF2-40B4-BE49-F238E27FC236}">
                <a16:creationId xmlns:a16="http://schemas.microsoft.com/office/drawing/2014/main" id="{63853E1B-C61A-84F3-5E66-1F90C9C55A93}"/>
              </a:ext>
            </a:extLst>
          </p:cNvPr>
          <p:cNvSpPr txBox="1"/>
          <p:nvPr/>
        </p:nvSpPr>
        <p:spPr>
          <a:xfrm>
            <a:off x="6518947" y="320452"/>
            <a:ext cx="5290761" cy="461665"/>
          </a:xfrm>
          <a:prstGeom prst="rect">
            <a:avLst/>
          </a:prstGeom>
          <a:noFill/>
        </p:spPr>
        <p:txBody>
          <a:bodyPr wrap="square" rtlCol="0">
            <a:spAutoFit/>
          </a:bodyPr>
          <a:lstStyle/>
          <a:p>
            <a:pPr algn="just"/>
            <a:r>
              <a:rPr lang="pt-PT" sz="2400" b="1" dirty="0"/>
              <a:t>10 – 14 </a:t>
            </a:r>
            <a:r>
              <a:rPr lang="pt-PT" sz="2400" b="1" dirty="0" err="1"/>
              <a:t>years</a:t>
            </a:r>
            <a:r>
              <a:rPr lang="pt-PT" sz="2400" b="1" dirty="0"/>
              <a:t> </a:t>
            </a:r>
            <a:r>
              <a:rPr lang="pt-PT" sz="2400" b="1" dirty="0" err="1"/>
              <a:t>old</a:t>
            </a:r>
            <a:r>
              <a:rPr lang="pt-PT" sz="2400" b="1" dirty="0"/>
              <a:t> – Jua Kim, </a:t>
            </a:r>
            <a:r>
              <a:rPr lang="pt-PT" sz="2400" b="1" dirty="0" err="1"/>
              <a:t>South</a:t>
            </a:r>
            <a:r>
              <a:rPr lang="pt-PT" sz="2400" b="1" dirty="0"/>
              <a:t> </a:t>
            </a:r>
            <a:r>
              <a:rPr lang="pt-PT" sz="2400" b="1" dirty="0" err="1"/>
              <a:t>Korea</a:t>
            </a:r>
            <a:r>
              <a:rPr lang="pt-PT" sz="2400" b="1" dirty="0"/>
              <a:t> </a:t>
            </a:r>
          </a:p>
        </p:txBody>
      </p:sp>
      <p:pic>
        <p:nvPicPr>
          <p:cNvPr id="3" name="Imagem 2" descr="Uma imagem com desenho, quadro, desenhos de criança, esboço&#10;&#10;Os conteúdos gerados por IA poderão estar incorretos.">
            <a:extLst>
              <a:ext uri="{FF2B5EF4-FFF2-40B4-BE49-F238E27FC236}">
                <a16:creationId xmlns:a16="http://schemas.microsoft.com/office/drawing/2014/main" id="{05342E35-7C47-5627-1182-DC77AB3A91C4}"/>
              </a:ext>
            </a:extLst>
          </p:cNvPr>
          <p:cNvPicPr>
            <a:picLocks noChangeAspect="1"/>
          </p:cNvPicPr>
          <p:nvPr/>
        </p:nvPicPr>
        <p:blipFill>
          <a:blip r:embed="rId2"/>
          <a:stretch>
            <a:fillRect/>
          </a:stretch>
        </p:blipFill>
        <p:spPr>
          <a:xfrm>
            <a:off x="172506" y="782117"/>
            <a:ext cx="6346441" cy="4463512"/>
          </a:xfrm>
          <a:prstGeom prst="rect">
            <a:avLst/>
          </a:prstGeom>
        </p:spPr>
      </p:pic>
    </p:spTree>
    <p:extLst>
      <p:ext uri="{BB962C8B-B14F-4D97-AF65-F5344CB8AC3E}">
        <p14:creationId xmlns:p14="http://schemas.microsoft.com/office/powerpoint/2010/main" val="722339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BA1BB-C0D2-9732-463F-3F05E46521C7}"/>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605FD893-9DE6-FE98-A452-4E43B6247C5D}"/>
              </a:ext>
            </a:extLst>
          </p:cNvPr>
          <p:cNvSpPr txBox="1"/>
          <p:nvPr/>
        </p:nvSpPr>
        <p:spPr>
          <a:xfrm>
            <a:off x="6518947" y="1447285"/>
            <a:ext cx="5523236" cy="4708981"/>
          </a:xfrm>
          <a:prstGeom prst="rect">
            <a:avLst/>
          </a:prstGeom>
          <a:noFill/>
        </p:spPr>
        <p:txBody>
          <a:bodyPr wrap="square" rtlCol="0">
            <a:spAutoFit/>
          </a:bodyPr>
          <a:lstStyle/>
          <a:p>
            <a:r>
              <a:rPr lang="pt-PT" sz="2000" b="1" dirty="0" err="1"/>
              <a:t>Painting</a:t>
            </a:r>
            <a:r>
              <a:rPr lang="pt-PT" sz="2000" b="1" dirty="0"/>
              <a:t>: “</a:t>
            </a:r>
            <a:r>
              <a:rPr lang="en-GB" sz="2000" b="1" dirty="0"/>
              <a:t>It’s Miserable But Peace Will Come </a:t>
            </a:r>
            <a:r>
              <a:rPr lang="pt-PT" sz="2000" b="1" dirty="0"/>
              <a:t>” </a:t>
            </a:r>
          </a:p>
          <a:p>
            <a:pPr algn="just"/>
            <a:endParaRPr lang="pt-PT" sz="2000" dirty="0"/>
          </a:p>
          <a:p>
            <a:pPr algn="just"/>
            <a:r>
              <a:rPr lang="en-GB" sz="2000" dirty="0"/>
              <a:t>War is miserable and terrible. It is so cruel and hell-like.</a:t>
            </a:r>
          </a:p>
          <a:p>
            <a:pPr algn="just"/>
            <a:r>
              <a:rPr lang="en-GB" sz="2000" dirty="0"/>
              <a:t>Someone loses a family member. Lose a lover. Lose a friend. Some people lose themselves. Some people lose their happiness. Nature loses a life. We all lose something by war. Still, we don't give up. We don't know when the war will end, but I don't lose hope and faith.</a:t>
            </a:r>
          </a:p>
          <a:p>
            <a:pPr algn="just"/>
            <a:r>
              <a:rPr lang="en-GB" sz="2000" dirty="0"/>
              <a:t>To protect our nature and ecology. To protect family, friends, and lovers. And above all, don't lose yourself.</a:t>
            </a:r>
          </a:p>
          <a:p>
            <a:pPr algn="just"/>
            <a:r>
              <a:rPr lang="en-GB" sz="2000" dirty="0"/>
              <a:t>Let's bear this pain for all of us. Peace will come to us.</a:t>
            </a:r>
          </a:p>
        </p:txBody>
      </p:sp>
      <p:sp>
        <p:nvSpPr>
          <p:cNvPr id="5" name="CaixaDeTexto 4">
            <a:extLst>
              <a:ext uri="{FF2B5EF4-FFF2-40B4-BE49-F238E27FC236}">
                <a16:creationId xmlns:a16="http://schemas.microsoft.com/office/drawing/2014/main" id="{1ABA11F6-5922-6076-E7A2-1C2ADC62714F}"/>
              </a:ext>
            </a:extLst>
          </p:cNvPr>
          <p:cNvSpPr txBox="1"/>
          <p:nvPr/>
        </p:nvSpPr>
        <p:spPr>
          <a:xfrm>
            <a:off x="6518947" y="320452"/>
            <a:ext cx="5290761" cy="830997"/>
          </a:xfrm>
          <a:prstGeom prst="rect">
            <a:avLst/>
          </a:prstGeom>
          <a:noFill/>
        </p:spPr>
        <p:txBody>
          <a:bodyPr wrap="square" rtlCol="0">
            <a:spAutoFit/>
          </a:bodyPr>
          <a:lstStyle/>
          <a:p>
            <a:pPr algn="just"/>
            <a:r>
              <a:rPr lang="pt-PT" sz="2400" b="1" dirty="0"/>
              <a:t>10 – 14 </a:t>
            </a:r>
            <a:r>
              <a:rPr lang="pt-PT" sz="2400" b="1" dirty="0" err="1"/>
              <a:t>years</a:t>
            </a:r>
            <a:r>
              <a:rPr lang="pt-PT" sz="2400" b="1" dirty="0"/>
              <a:t> </a:t>
            </a:r>
            <a:r>
              <a:rPr lang="pt-PT" sz="2400" b="1" dirty="0" err="1"/>
              <a:t>old</a:t>
            </a:r>
            <a:r>
              <a:rPr lang="pt-PT" sz="2400" b="1" dirty="0"/>
              <a:t> – </a:t>
            </a:r>
            <a:r>
              <a:rPr lang="pt-PT" sz="2400" b="1" dirty="0" err="1"/>
              <a:t>Hayoon</a:t>
            </a:r>
            <a:r>
              <a:rPr lang="pt-PT" sz="2400" b="1" dirty="0"/>
              <a:t> Lee, </a:t>
            </a:r>
            <a:r>
              <a:rPr lang="pt-PT" sz="2400" b="1" dirty="0" err="1"/>
              <a:t>South</a:t>
            </a:r>
            <a:r>
              <a:rPr lang="pt-PT" sz="2400" b="1" dirty="0"/>
              <a:t> </a:t>
            </a:r>
            <a:r>
              <a:rPr lang="pt-PT" sz="2400" b="1" dirty="0" err="1"/>
              <a:t>Korea</a:t>
            </a:r>
            <a:r>
              <a:rPr lang="pt-PT" sz="2400" b="1" dirty="0"/>
              <a:t> </a:t>
            </a:r>
          </a:p>
        </p:txBody>
      </p:sp>
      <p:pic>
        <p:nvPicPr>
          <p:cNvPr id="6" name="Imagem 5" descr="Uma imagem com quadro, Cara humana, desenho, arte&#10;&#10;Os conteúdos gerados por IA poderão estar incorretos.">
            <a:extLst>
              <a:ext uri="{FF2B5EF4-FFF2-40B4-BE49-F238E27FC236}">
                <a16:creationId xmlns:a16="http://schemas.microsoft.com/office/drawing/2014/main" id="{08E1B3F6-8193-FE04-E91B-2AF37AAF0A49}"/>
              </a:ext>
            </a:extLst>
          </p:cNvPr>
          <p:cNvPicPr>
            <a:picLocks noChangeAspect="1"/>
          </p:cNvPicPr>
          <p:nvPr/>
        </p:nvPicPr>
        <p:blipFill>
          <a:blip r:embed="rId2"/>
          <a:stretch>
            <a:fillRect/>
          </a:stretch>
        </p:blipFill>
        <p:spPr>
          <a:xfrm>
            <a:off x="149817" y="1151449"/>
            <a:ext cx="6320890" cy="4514922"/>
          </a:xfrm>
          <a:prstGeom prst="rect">
            <a:avLst/>
          </a:prstGeom>
        </p:spPr>
      </p:pic>
    </p:spTree>
    <p:extLst>
      <p:ext uri="{BB962C8B-B14F-4D97-AF65-F5344CB8AC3E}">
        <p14:creationId xmlns:p14="http://schemas.microsoft.com/office/powerpoint/2010/main" val="873871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3537" y="185973"/>
            <a:ext cx="6600825" cy="461665"/>
          </a:xfrm>
          <a:prstGeom prst="rect">
            <a:avLst/>
          </a:prstGeom>
          <a:noFill/>
        </p:spPr>
        <p:txBody>
          <a:bodyPr wrap="square" rtlCol="0">
            <a:spAutoFit/>
          </a:bodyPr>
          <a:lstStyle/>
          <a:p>
            <a:r>
              <a:rPr lang="pt-PT" sz="2400" b="1" dirty="0"/>
              <a:t>10-14 </a:t>
            </a:r>
            <a:r>
              <a:rPr lang="pt-PT" sz="2400" b="1" dirty="0" err="1"/>
              <a:t>years</a:t>
            </a:r>
            <a:r>
              <a:rPr lang="pt-PT" sz="2400" b="1" dirty="0"/>
              <a:t> </a:t>
            </a:r>
            <a:r>
              <a:rPr lang="pt-PT" sz="2400" b="1" dirty="0" err="1"/>
              <a:t>old</a:t>
            </a:r>
            <a:r>
              <a:rPr lang="pt-PT" sz="2400" b="1" dirty="0"/>
              <a:t> – Varvara </a:t>
            </a:r>
            <a:r>
              <a:rPr lang="pt-PT" sz="2400" b="1" dirty="0" err="1"/>
              <a:t>Solopova</a:t>
            </a:r>
            <a:r>
              <a:rPr lang="pt-PT" sz="2400" b="1" dirty="0"/>
              <a:t>, </a:t>
            </a:r>
            <a:r>
              <a:rPr lang="pt-PT" sz="2400" b="1" dirty="0" err="1"/>
              <a:t>Slovenia</a:t>
            </a:r>
            <a:endParaRPr lang="pt-PT" dirty="0"/>
          </a:p>
        </p:txBody>
      </p:sp>
      <p:sp>
        <p:nvSpPr>
          <p:cNvPr id="4" name="TextBox 3"/>
          <p:cNvSpPr txBox="1"/>
          <p:nvPr/>
        </p:nvSpPr>
        <p:spPr>
          <a:xfrm>
            <a:off x="5443538" y="1289027"/>
            <a:ext cx="6600824" cy="3170099"/>
          </a:xfrm>
          <a:prstGeom prst="rect">
            <a:avLst/>
          </a:prstGeom>
          <a:noFill/>
        </p:spPr>
        <p:txBody>
          <a:bodyPr wrap="square" rtlCol="0">
            <a:spAutoFit/>
          </a:bodyPr>
          <a:lstStyle/>
          <a:p>
            <a:r>
              <a:rPr lang="pt-PT" sz="2000" b="1" dirty="0" err="1"/>
              <a:t>Painting</a:t>
            </a:r>
            <a:r>
              <a:rPr lang="pt-PT" sz="2000" b="1" dirty="0"/>
              <a:t>: “</a:t>
            </a:r>
            <a:r>
              <a:rPr lang="en-US" sz="2000" b="1" dirty="0"/>
              <a:t>My new home”</a:t>
            </a:r>
            <a:endParaRPr lang="pt-PT" sz="2000" b="1" dirty="0"/>
          </a:p>
          <a:p>
            <a:pPr algn="just"/>
            <a:endParaRPr lang="pt-PT" sz="2000" dirty="0"/>
          </a:p>
          <a:p>
            <a:r>
              <a:rPr lang="en-US" sz="2000" dirty="0"/>
              <a:t>“My name is Varvara </a:t>
            </a:r>
            <a:r>
              <a:rPr lang="en-US" sz="2000" dirty="0" err="1"/>
              <a:t>Solopova</a:t>
            </a:r>
            <a:r>
              <a:rPr lang="en-US" sz="2000" dirty="0"/>
              <a:t>. I'm from Ukraine. I left my country because of the war. My family escaped to Slovenia, and we found our new home in </a:t>
            </a:r>
            <a:r>
              <a:rPr lang="en-US" sz="2000" dirty="0" err="1"/>
              <a:t>Slivnica</a:t>
            </a:r>
            <a:r>
              <a:rPr lang="en-US" sz="2000" dirty="0"/>
              <a:t> by Maribor. In my artwork, I wanted to show my transition into this new environment. </a:t>
            </a:r>
            <a:r>
              <a:rPr lang="en-US" sz="2000" dirty="0" err="1"/>
              <a:t>Slivnica</a:t>
            </a:r>
            <a:r>
              <a:rPr lang="en-US" sz="2000" dirty="0"/>
              <a:t> by Maribor is surrounded by beautiful nature. I like to be in nature because it helps me cope with leaving my home and friends in Ukraine. I could say that nature is my best friend, and I found refuge in it."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55685" cy="6858000"/>
          </a:xfrm>
          <a:prstGeom prst="rect">
            <a:avLst/>
          </a:prstGeom>
        </p:spPr>
      </p:pic>
    </p:spTree>
    <p:extLst>
      <p:ext uri="{BB962C8B-B14F-4D97-AF65-F5344CB8AC3E}">
        <p14:creationId xmlns:p14="http://schemas.microsoft.com/office/powerpoint/2010/main" val="1089597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Box 2"/>
          <p:cNvSpPr txBox="1"/>
          <p:nvPr/>
        </p:nvSpPr>
        <p:spPr bwMode="auto">
          <a:xfrm>
            <a:off x="4862287" y="145143"/>
            <a:ext cx="7212934" cy="461665"/>
          </a:xfrm>
          <a:prstGeom prst="rect">
            <a:avLst/>
          </a:prstGeom>
          <a:noFill/>
        </p:spPr>
        <p:txBody>
          <a:bodyPr wrap="square" rtlCol="0">
            <a:spAutoFit/>
          </a:bodyPr>
          <a:lstStyle/>
          <a:p>
            <a:pPr>
              <a:defRPr/>
            </a:pPr>
            <a:r>
              <a:rPr lang="pt-PT" sz="2400" b="1"/>
              <a:t>15-18 years old</a:t>
            </a:r>
            <a:r>
              <a:rPr lang="pt-PT" sz="2400"/>
              <a:t> </a:t>
            </a:r>
            <a:r>
              <a:rPr lang="pt-PT" sz="2400" b="1"/>
              <a:t>– Lian Jung, South Korea</a:t>
            </a:r>
          </a:p>
        </p:txBody>
      </p:sp>
      <p:sp>
        <p:nvSpPr>
          <p:cNvPr id="4" name="TextBox 3"/>
          <p:cNvSpPr txBox="1"/>
          <p:nvPr/>
        </p:nvSpPr>
        <p:spPr bwMode="auto">
          <a:xfrm>
            <a:off x="4862287" y="1480395"/>
            <a:ext cx="7263734" cy="3170098"/>
          </a:xfrm>
          <a:prstGeom prst="rect">
            <a:avLst/>
          </a:prstGeom>
          <a:noFill/>
        </p:spPr>
        <p:txBody>
          <a:bodyPr wrap="square" rtlCol="0">
            <a:spAutoFit/>
          </a:bodyPr>
          <a:lstStyle/>
          <a:p>
            <a:pPr>
              <a:defRPr/>
            </a:pPr>
            <a:r>
              <a:rPr lang="pt-PT" sz="2000" b="1"/>
              <a:t>Painting: “Welcome</a:t>
            </a:r>
            <a:r>
              <a:rPr lang="en-US" sz="2000" b="1"/>
              <a:t>”</a:t>
            </a:r>
          </a:p>
          <a:p>
            <a:pPr>
              <a:defRPr/>
            </a:pPr>
            <a:endParaRPr lang="pt-PT" sz="2000"/>
          </a:p>
          <a:p>
            <a:pPr>
              <a:defRPr/>
            </a:pPr>
            <a:r>
              <a:rPr lang="pt-PT" sz="2000"/>
              <a:t>This painting shows refugees walking from a dry land to a green and welcoming place. The word “WELCOME” is showing that they are being received with kindness. The refugees are carrying only small bags, meaning they had to leave many things behind. The difference between the dry land and the green land represents their hardships and the hope for a better future. With this artwork, I want to remind people that helping and welcoming others is a key part of building a good community.</a:t>
            </a:r>
            <a:endParaRPr/>
          </a:p>
        </p:txBody>
      </p:sp>
      <p:pic>
        <p:nvPicPr>
          <p:cNvPr id="5" name="Picture 4"/>
          <p:cNvPicPr>
            <a:picLocks noChangeAspect="1"/>
          </p:cNvPicPr>
          <p:nvPr/>
        </p:nvPicPr>
        <p:blipFill>
          <a:blip r:embed="rId3"/>
          <a:stretch/>
        </p:blipFill>
        <p:spPr bwMode="auto">
          <a:xfrm>
            <a:off x="0" y="0"/>
            <a:ext cx="4782390" cy="6858000"/>
          </a:xfrm>
          <a:prstGeom prst="rect">
            <a:avLst/>
          </a:prstGeom>
        </p:spPr>
      </p:pic>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1179</Words>
  <Application>Microsoft Office PowerPoint</Application>
  <PresentationFormat>Ecrã Panorâmico</PresentationFormat>
  <Paragraphs>62</Paragraphs>
  <Slides>12</Slides>
  <Notes>6</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12</vt:i4>
      </vt:variant>
    </vt:vector>
  </HeadingPairs>
  <TitlesOfParts>
    <vt:vector size="16" baseType="lpstr">
      <vt:lpstr>Aptos</vt:lpstr>
      <vt:lpstr>Aptos Display</vt:lpstr>
      <vt:lpstr>Arial</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Joao Martins</dc:creator>
  <cp:lastModifiedBy>Joao Martins</cp:lastModifiedBy>
  <cp:revision>1</cp:revision>
  <dcterms:created xsi:type="dcterms:W3CDTF">2025-05-18T10:06:54Z</dcterms:created>
  <dcterms:modified xsi:type="dcterms:W3CDTF">2025-05-18T10:14:11Z</dcterms:modified>
</cp:coreProperties>
</file>